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303" r:id="rId3"/>
    <p:sldId id="306" r:id="rId4"/>
    <p:sldId id="305" r:id="rId5"/>
    <p:sldId id="304" r:id="rId6"/>
    <p:sldId id="297" r:id="rId7"/>
    <p:sldId id="301" r:id="rId8"/>
    <p:sldId id="298" r:id="rId9"/>
    <p:sldId id="296" r:id="rId10"/>
    <p:sldId id="269" r:id="rId11"/>
    <p:sldId id="282" r:id="rId12"/>
    <p:sldId id="302" r:id="rId13"/>
    <p:sldId id="292" r:id="rId14"/>
    <p:sldId id="294" r:id="rId15"/>
    <p:sldId id="293" r:id="rId16"/>
    <p:sldId id="274" r:id="rId17"/>
    <p:sldId id="284" r:id="rId18"/>
    <p:sldId id="291" r:id="rId19"/>
    <p:sldId id="273" r:id="rId20"/>
    <p:sldId id="299" r:id="rId21"/>
    <p:sldId id="300" r:id="rId22"/>
    <p:sldId id="279" r:id="rId23"/>
    <p:sldId id="28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6" autoAdjust="0"/>
    <p:restoredTop sz="77443" autoAdjust="0"/>
  </p:normalViewPr>
  <p:slideViewPr>
    <p:cSldViewPr snapToGrid="0">
      <p:cViewPr varScale="1">
        <p:scale>
          <a:sx n="64" d="100"/>
          <a:sy n="64" d="100"/>
        </p:scale>
        <p:origin x="123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48D98-E712-41C6-B74D-25159420230E}" type="datetimeFigureOut">
              <a:rPr lang="en-US" smtClean="0"/>
              <a:t>8/5/2022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3286C-F7A1-4350-BEC4-0CE69D2172FE}" type="slidenum">
              <a:rPr lang="en-US" smtClean="0"/>
              <a:t>‹#›</a:t>
            </a:fld>
            <a:endParaRPr lang="en-US"/>
          </a:p>
        </p:txBody>
      </p:sp>
    </p:spTree>
    <p:extLst>
      <p:ext uri="{BB962C8B-B14F-4D97-AF65-F5344CB8AC3E}">
        <p14:creationId xmlns:p14="http://schemas.microsoft.com/office/powerpoint/2010/main" val="3699561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nature.com/articles/s41593-020-00719-y#MOESM1"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nature.com/articles/s41593-020-00719-y#Fig4"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ature.com/articles/s41593-020-00719-y#Fig1" TargetMode="External"/><Relationship Id="rId7" Type="http://schemas.openxmlformats.org/officeDocument/2006/relationships/hyperlink" Target="https://www.nature.com/articles/s41593-020-00719-y#Sec13"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www.nature.com/articles/s41593-020-00719-y#Fig2" TargetMode="External"/><Relationship Id="rId5" Type="http://schemas.openxmlformats.org/officeDocument/2006/relationships/hyperlink" Target="https://www.nature.com/articles/s41593-020-00719-y#MOESM1" TargetMode="External"/><Relationship Id="rId4" Type="http://schemas.openxmlformats.org/officeDocument/2006/relationships/hyperlink" Target="https://www.nature.com/articles/s41593-020-00719-y#ref-CR20"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03286C-F7A1-4350-BEC4-0CE69D2172FE}" type="slidenum">
              <a:rPr lang="en-US" smtClean="0"/>
              <a:t>1</a:t>
            </a:fld>
            <a:endParaRPr lang="en-US"/>
          </a:p>
        </p:txBody>
      </p:sp>
    </p:spTree>
    <p:extLst>
      <p:ext uri="{BB962C8B-B14F-4D97-AF65-F5344CB8AC3E}">
        <p14:creationId xmlns:p14="http://schemas.microsoft.com/office/powerpoint/2010/main" val="1801637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Correlation of session-averaged </a:t>
            </a:r>
            <a:r>
              <a:rPr lang="en-US" sz="1200" b="0" i="0" kern="1200" dirty="0" err="1">
                <a:solidFill>
                  <a:schemeClr val="tx1"/>
                </a:solidFill>
                <a:effectLst/>
                <a:latin typeface="+mn-lt"/>
                <a:ea typeface="+mn-ea"/>
                <a:cs typeface="+mn-cs"/>
              </a:rPr>
              <a:t>eFC</a:t>
            </a:r>
            <a:r>
              <a:rPr lang="en-US" sz="1200" b="0" i="0" kern="1200" dirty="0">
                <a:solidFill>
                  <a:schemeClr val="tx1"/>
                </a:solidFill>
                <a:effectLst/>
                <a:latin typeface="+mn-lt"/>
                <a:ea typeface="+mn-ea"/>
                <a:cs typeface="+mn-cs"/>
              </a:rPr>
              <a:t> matrices with </a:t>
            </a:r>
            <a:r>
              <a:rPr lang="en-US" sz="1200" b="0" i="0" kern="1200" dirty="0" err="1">
                <a:solidFill>
                  <a:schemeClr val="tx1"/>
                </a:solidFill>
                <a:effectLst/>
                <a:latin typeface="+mn-lt"/>
                <a:ea typeface="+mn-ea"/>
                <a:cs typeface="+mn-cs"/>
              </a:rPr>
              <a:t>eFC</a:t>
            </a:r>
            <a:r>
              <a:rPr lang="en-US" sz="1200" b="0" i="0" kern="1200" dirty="0">
                <a:solidFill>
                  <a:schemeClr val="tx1"/>
                </a:solidFill>
                <a:effectLst/>
                <a:latin typeface="+mn-lt"/>
                <a:ea typeface="+mn-ea"/>
                <a:cs typeface="+mn-cs"/>
              </a:rPr>
              <a:t> estimated using different amounts of data; the mean value is shown as a black line. </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Similarity of </a:t>
            </a:r>
            <a:r>
              <a:rPr lang="en-US" sz="1200" b="0" i="0" kern="1200" dirty="0" err="1">
                <a:solidFill>
                  <a:schemeClr val="tx1"/>
                </a:solidFill>
                <a:effectLst/>
                <a:latin typeface="+mn-lt"/>
                <a:ea typeface="+mn-ea"/>
                <a:cs typeface="+mn-cs"/>
              </a:rPr>
              <a:t>eFC</a:t>
            </a:r>
            <a:r>
              <a:rPr lang="en-US" sz="1200" b="0" i="0" kern="1200" dirty="0">
                <a:solidFill>
                  <a:schemeClr val="tx1"/>
                </a:solidFill>
                <a:effectLst/>
                <a:latin typeface="+mn-lt"/>
                <a:ea typeface="+mn-ea"/>
                <a:cs typeface="+mn-cs"/>
              </a:rPr>
              <a:t> within and between participants. Each block corresponds to data from a single participant; participants are also identifiable by the color of the rectangle alongside each block. </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Violin plots of within- and between-participant similarity values from the matrix shown in </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n</a:t>
            </a:r>
            <a:r>
              <a:rPr lang="en-US" sz="1200" b="0" i="1" kern="1200" baseline="-25000" dirty="0" err="1">
                <a:solidFill>
                  <a:schemeClr val="tx1"/>
                </a:solidFill>
                <a:effectLst/>
                <a:latin typeface="+mn-lt"/>
                <a:ea typeface="+mn-ea"/>
                <a:cs typeface="+mn-cs"/>
              </a:rPr>
              <a:t>w</a:t>
            </a:r>
            <a:r>
              <a:rPr lang="en-US" sz="1200" b="0" i="0" kern="1200" dirty="0">
                <a:solidFill>
                  <a:schemeClr val="tx1"/>
                </a:solidFill>
                <a:effectLst/>
                <a:latin typeface="+mn-lt"/>
                <a:ea typeface="+mn-ea"/>
                <a:cs typeface="+mn-cs"/>
              </a:rPr>
              <a:t> = 450 and </a:t>
            </a:r>
            <a:r>
              <a:rPr lang="en-US" sz="1200" b="0" i="1" kern="1200" dirty="0" err="1">
                <a:solidFill>
                  <a:schemeClr val="tx1"/>
                </a:solidFill>
                <a:effectLst/>
                <a:latin typeface="+mn-lt"/>
                <a:ea typeface="+mn-ea"/>
                <a:cs typeface="+mn-cs"/>
              </a:rPr>
              <a:t>n</a:t>
            </a:r>
            <a:r>
              <a:rPr lang="en-US" sz="1200" b="0" i="1" kern="1200" baseline="-25000" dirty="0" err="1">
                <a:solidFill>
                  <a:schemeClr val="tx1"/>
                </a:solidFill>
                <a:effectLst/>
                <a:latin typeface="+mn-lt"/>
                <a:ea typeface="+mn-ea"/>
                <a:cs typeface="+mn-cs"/>
              </a:rPr>
              <a:t>b</a:t>
            </a:r>
            <a:r>
              <a:rPr lang="en-US" sz="1200" b="0" i="0" kern="1200" dirty="0">
                <a:solidFill>
                  <a:schemeClr val="tx1"/>
                </a:solidFill>
                <a:effectLst/>
                <a:latin typeface="+mn-lt"/>
                <a:ea typeface="+mn-ea"/>
                <a:cs typeface="+mn-cs"/>
              </a:rPr>
              <a:t> = 4,500 within- and between-participant comparisons (two-sample </a:t>
            </a:r>
            <a:r>
              <a:rPr lang="en-US" sz="1200" b="0" i="1"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-test; (4,948) = 62.98;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&lt; 10</a:t>
            </a:r>
            <a:r>
              <a:rPr lang="en-US" sz="1200" b="0" i="0" kern="1200" baseline="30000" dirty="0">
                <a:solidFill>
                  <a:schemeClr val="tx1"/>
                </a:solidFill>
                <a:effectLst/>
                <a:latin typeface="+mn-lt"/>
                <a:ea typeface="+mn-ea"/>
                <a:cs typeface="+mn-cs"/>
              </a:rPr>
              <a:t>−15</a:t>
            </a:r>
            <a:r>
              <a:rPr lang="en-US" sz="1200" b="0" i="0" kern="1200" dirty="0">
                <a:solidFill>
                  <a:schemeClr val="tx1"/>
                </a:solidFill>
                <a:effectLst/>
                <a:latin typeface="+mn-lt"/>
                <a:ea typeface="+mn-ea"/>
                <a:cs typeface="+mn-cs"/>
              </a:rPr>
              <a:t>). Box plots, shown in green and overlaid on data points in </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depict the IQR (box) and the median value of the distribution. Whiskers extend to the nearest points ±1.5× IQR above and below the 25th and 75th percentiles. </a:t>
            </a:r>
            <a:r>
              <a:rPr lang="en-US" sz="1200" b="1"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 Scan sessions plotted according to coordinates generated by performing a two-dimensional multidimensional scaling (MDS) analysis of the matrix in </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Note that scans from the same participant (shown here with the same color) are located near each other. All panels from this figure were generated using data from the MSC.</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Collectively, these findings suggest that </a:t>
            </a:r>
            <a:r>
              <a:rPr lang="en-US" sz="1200" b="0" i="0" kern="1200" dirty="0" err="1">
                <a:solidFill>
                  <a:schemeClr val="tx1"/>
                </a:solidFill>
                <a:effectLst/>
                <a:latin typeface="+mn-lt"/>
                <a:ea typeface="+mn-ea"/>
                <a:cs typeface="+mn-cs"/>
              </a:rPr>
              <a:t>eFC</a:t>
            </a:r>
            <a:r>
              <a:rPr lang="en-US" sz="1200" b="0" i="0" kern="1200" dirty="0">
                <a:solidFill>
                  <a:schemeClr val="tx1"/>
                </a:solidFill>
                <a:effectLst/>
                <a:latin typeface="+mn-lt"/>
                <a:ea typeface="+mn-ea"/>
                <a:cs typeface="+mn-cs"/>
              </a:rPr>
              <a:t> exhibits a high level of participant specificity and captures idiosyncratic features of an individual, provided that </a:t>
            </a:r>
            <a:r>
              <a:rPr lang="en-US" sz="1200" b="0" i="0" kern="1200" dirty="0" err="1">
                <a:solidFill>
                  <a:schemeClr val="tx1"/>
                </a:solidFill>
                <a:effectLst/>
                <a:latin typeface="+mn-lt"/>
                <a:ea typeface="+mn-ea"/>
                <a:cs typeface="+mn-cs"/>
              </a:rPr>
              <a:t>eFC</a:t>
            </a:r>
            <a:r>
              <a:rPr lang="en-US" sz="1200" b="0" i="0" kern="1200" dirty="0">
                <a:solidFill>
                  <a:schemeClr val="tx1"/>
                </a:solidFill>
                <a:effectLst/>
                <a:latin typeface="+mn-lt"/>
                <a:ea typeface="+mn-ea"/>
                <a:cs typeface="+mn-cs"/>
              </a:rPr>
              <a:t> was estimated over a sufficiently long time period. </a:t>
            </a:r>
          </a:p>
          <a:p>
            <a:r>
              <a:rPr lang="en-US" sz="1200" b="0" i="0" kern="1200" dirty="0">
                <a:solidFill>
                  <a:schemeClr val="tx1"/>
                </a:solidFill>
                <a:effectLst/>
                <a:latin typeface="+mn-lt"/>
                <a:ea typeface="+mn-ea"/>
                <a:cs typeface="+mn-cs"/>
              </a:rPr>
              <a:t>This observation serves as an important validation of </a:t>
            </a:r>
            <a:r>
              <a:rPr lang="en-US" sz="1200" b="0" i="0" kern="1200" dirty="0" err="1">
                <a:solidFill>
                  <a:schemeClr val="tx1"/>
                </a:solidFill>
                <a:effectLst/>
                <a:latin typeface="+mn-lt"/>
                <a:ea typeface="+mn-ea"/>
                <a:cs typeface="+mn-cs"/>
              </a:rPr>
              <a:t>eFC</a:t>
            </a:r>
            <a:r>
              <a:rPr lang="en-US" sz="1200" b="0" i="0" kern="1200" dirty="0">
                <a:solidFill>
                  <a:schemeClr val="tx1"/>
                </a:solidFill>
                <a:effectLst/>
                <a:latin typeface="+mn-lt"/>
                <a:ea typeface="+mn-ea"/>
                <a:cs typeface="+mn-cs"/>
              </a:rPr>
              <a:t> and suggests that </a:t>
            </a:r>
            <a:r>
              <a:rPr lang="en-US" sz="1200" b="0" i="0" kern="1200" dirty="0" err="1">
                <a:solidFill>
                  <a:schemeClr val="tx1"/>
                </a:solidFill>
                <a:effectLst/>
                <a:latin typeface="+mn-lt"/>
                <a:ea typeface="+mn-ea"/>
                <a:cs typeface="+mn-cs"/>
              </a:rPr>
              <a:t>eFC</a:t>
            </a:r>
            <a:r>
              <a:rPr lang="en-US" sz="1200" b="0" i="0" kern="1200" dirty="0">
                <a:solidFill>
                  <a:schemeClr val="tx1"/>
                </a:solidFill>
                <a:effectLst/>
                <a:latin typeface="+mn-lt"/>
                <a:ea typeface="+mn-ea"/>
                <a:cs typeface="+mn-cs"/>
              </a:rPr>
              <a:t> might be useful in future applications as substrate for biomarker generation and ‘fingerprinting’</a:t>
            </a:r>
            <a:endParaRPr lang="en-US" dirty="0"/>
          </a:p>
        </p:txBody>
      </p:sp>
      <p:sp>
        <p:nvSpPr>
          <p:cNvPr id="4" name="Slide Number Placeholder 3"/>
          <p:cNvSpPr>
            <a:spLocks noGrp="1"/>
          </p:cNvSpPr>
          <p:nvPr>
            <p:ph type="sldNum" sz="quarter" idx="10"/>
          </p:nvPr>
        </p:nvSpPr>
        <p:spPr/>
        <p:txBody>
          <a:bodyPr/>
          <a:lstStyle/>
          <a:p>
            <a:fld id="{2603286C-F7A1-4350-BEC4-0CE69D2172FE}" type="slidenum">
              <a:rPr lang="en-US" smtClean="0"/>
              <a:t>14</a:t>
            </a:fld>
            <a:endParaRPr lang="en-US"/>
          </a:p>
        </p:txBody>
      </p:sp>
    </p:spTree>
    <p:extLst>
      <p:ext uri="{BB962C8B-B14F-4D97-AF65-F5344CB8AC3E}">
        <p14:creationId xmlns:p14="http://schemas.microsoft.com/office/powerpoint/2010/main" val="3180287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applied similarity-based</a:t>
            </a:r>
            <a:r>
              <a:rPr lang="en-US" sz="1200" b="0" i="0" kern="1200" baseline="0" dirty="0">
                <a:solidFill>
                  <a:schemeClr val="tx1"/>
                </a:solidFill>
                <a:effectLst/>
                <a:latin typeface="+mn-lt"/>
                <a:ea typeface="+mn-ea"/>
                <a:cs typeface="+mn-cs"/>
              </a:rPr>
              <a:t> </a:t>
            </a:r>
            <a:r>
              <a:rPr lang="en-US" sz="1200" b="1" i="0" kern="1200" baseline="0" dirty="0">
                <a:solidFill>
                  <a:schemeClr val="tx1"/>
                </a:solidFill>
                <a:effectLst/>
                <a:latin typeface="+mn-lt"/>
                <a:ea typeface="+mn-ea"/>
                <a:cs typeface="+mn-cs"/>
              </a:rPr>
              <a:t>k-means </a:t>
            </a:r>
            <a:r>
              <a:rPr lang="en-US" sz="1200" b="1" i="0" kern="1200" dirty="0">
                <a:solidFill>
                  <a:schemeClr val="tx1"/>
                </a:solidFill>
                <a:effectLst/>
                <a:latin typeface="+mn-lt"/>
                <a:ea typeface="+mn-ea"/>
                <a:cs typeface="+mn-cs"/>
              </a:rPr>
              <a:t>clustering to </a:t>
            </a:r>
            <a:r>
              <a:rPr lang="en-US" sz="1200" b="1" i="0" kern="1200" dirty="0" err="1">
                <a:solidFill>
                  <a:schemeClr val="tx1"/>
                </a:solidFill>
                <a:effectLst/>
                <a:latin typeface="+mn-lt"/>
                <a:ea typeface="+mn-ea"/>
                <a:cs typeface="+mn-cs"/>
              </a:rPr>
              <a:t>eFC</a:t>
            </a:r>
            <a:r>
              <a:rPr lang="en-US" sz="1200" b="1" i="0" kern="1200" dirty="0">
                <a:solidFill>
                  <a:schemeClr val="tx1"/>
                </a:solidFill>
                <a:effectLst/>
                <a:latin typeface="+mn-lt"/>
                <a:ea typeface="+mn-ea"/>
                <a:cs typeface="+mn-cs"/>
              </a:rPr>
              <a:t> from the HCP dataset</a:t>
            </a:r>
            <a:r>
              <a:rPr lang="en-US" sz="1200" b="0" i="0" kern="1200" dirty="0">
                <a:solidFill>
                  <a:schemeClr val="tx1"/>
                </a:solidFill>
                <a:effectLst/>
                <a:latin typeface="+mn-lt"/>
                <a:ea typeface="+mn-ea"/>
                <a:cs typeface="+mn-cs"/>
              </a:rPr>
              <a:t>. Here we show results with the number of clusters fixed at</a:t>
            </a:r>
            <a:r>
              <a:rPr lang="en-US" sz="1200" b="1"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k</a:t>
            </a:r>
            <a:r>
              <a:rPr lang="en-US" sz="1200" b="1" i="0" kern="1200" dirty="0">
                <a:solidFill>
                  <a:schemeClr val="tx1"/>
                </a:solidFill>
                <a:effectLst/>
                <a:latin typeface="+mn-lt"/>
                <a:ea typeface="+mn-ea"/>
                <a:cs typeface="+mn-cs"/>
              </a:rPr>
              <a:t> = 10</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Here we reordered edge time series according to the detected community assignments. Horizontal lines divide communities from each other. The colors to the left of the time series plots identify each of the ten communities. </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We also reordered the rows and columns of </a:t>
            </a:r>
            <a:r>
              <a:rPr lang="en-US" sz="1200" b="1" i="0" kern="1200" dirty="0">
                <a:solidFill>
                  <a:schemeClr val="tx1"/>
                </a:solidFill>
                <a:effectLst/>
                <a:latin typeface="+mn-lt"/>
                <a:ea typeface="+mn-ea"/>
                <a:cs typeface="+mn-cs"/>
              </a:rPr>
              <a:t>the </a:t>
            </a:r>
            <a:r>
              <a:rPr lang="en-US" sz="1200" b="1" i="0" kern="1200" dirty="0" err="1">
                <a:solidFill>
                  <a:schemeClr val="tx1"/>
                </a:solidFill>
                <a:effectLst/>
                <a:latin typeface="+mn-lt"/>
                <a:ea typeface="+mn-ea"/>
                <a:cs typeface="+mn-cs"/>
              </a:rPr>
              <a:t>eFC</a:t>
            </a:r>
            <a:r>
              <a:rPr lang="en-US" sz="1200" b="1" i="0" kern="1200" dirty="0">
                <a:solidFill>
                  <a:schemeClr val="tx1"/>
                </a:solidFill>
                <a:effectLst/>
                <a:latin typeface="+mn-lt"/>
                <a:ea typeface="+mn-ea"/>
                <a:cs typeface="+mn-cs"/>
              </a:rPr>
              <a:t> matrix </a:t>
            </a:r>
            <a:r>
              <a:rPr lang="en-US" sz="1200" b="0" i="0" kern="1200" dirty="0">
                <a:solidFill>
                  <a:schemeClr val="tx1"/>
                </a:solidFill>
                <a:effectLst/>
                <a:latin typeface="+mn-lt"/>
                <a:ea typeface="+mn-ea"/>
                <a:cs typeface="+mn-cs"/>
              </a:rPr>
              <a:t>to highlight the same ten communities. Note that, on average, within-community </a:t>
            </a:r>
            <a:r>
              <a:rPr lang="en-US" sz="1200" b="0" i="0" kern="1200" dirty="0" err="1">
                <a:solidFill>
                  <a:schemeClr val="tx1"/>
                </a:solidFill>
                <a:effectLst/>
                <a:latin typeface="+mn-lt"/>
                <a:ea typeface="+mn-ea"/>
                <a:cs typeface="+mn-cs"/>
              </a:rPr>
              <a:t>eFC</a:t>
            </a:r>
            <a:r>
              <a:rPr lang="en-US" sz="1200" b="0" i="0" kern="1200" dirty="0">
                <a:solidFill>
                  <a:schemeClr val="tx1"/>
                </a:solidFill>
                <a:effectLst/>
                <a:latin typeface="+mn-lt"/>
                <a:ea typeface="+mn-ea"/>
                <a:cs typeface="+mn-cs"/>
              </a:rPr>
              <a:t> is greater than between-community </a:t>
            </a:r>
            <a:r>
              <a:rPr lang="en-US" sz="1200" b="0" i="0" kern="1200" dirty="0" err="1">
                <a:solidFill>
                  <a:schemeClr val="tx1"/>
                </a:solidFill>
                <a:effectLst/>
                <a:latin typeface="+mn-lt"/>
                <a:ea typeface="+mn-ea"/>
                <a:cs typeface="+mn-cs"/>
              </a:rPr>
              <a:t>eFC</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We calculated the probability that pairs of edges (node pairs) were co-assigned to the same community. Here we show the co-assignment matrix with rows and columns reordered according to community assignments. Note that, in general, the range of co-assignment probabilities goes to 1. Here we truncate the color limits to emphasize the ten-community partition (Supplementary Fig. </a:t>
            </a:r>
            <a:r>
              <a:rPr lang="en-US" sz="1200" b="0" i="0" kern="1200" dirty="0">
                <a:solidFill>
                  <a:schemeClr val="tx1"/>
                </a:solidFill>
                <a:effectLst/>
                <a:latin typeface="+mn-lt"/>
                <a:ea typeface="+mn-ea"/>
                <a:cs typeface="+mn-cs"/>
                <a:hlinkClick r:id="rId3"/>
              </a:rPr>
              <a:t>9</a:t>
            </a:r>
            <a:r>
              <a:rPr lang="en-US" sz="1200" b="0" i="0" kern="1200" dirty="0">
                <a:solidFill>
                  <a:schemeClr val="tx1"/>
                </a:solidFill>
                <a:effectLst/>
                <a:latin typeface="+mn-lt"/>
                <a:ea typeface="+mn-ea"/>
                <a:cs typeface="+mn-cs"/>
              </a:rPr>
              <a:t> shows the same co-assignment matrix at different values of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 and with non-truncated color limits). We present two visualizations of the edge communities projected back to brain regions (nodes). </a:t>
            </a:r>
            <a:r>
              <a:rPr lang="en-US" sz="1200" b="1"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 We depict overlapping communities in matrix form. Each column in this matrix represents one of ten communities. For each community and for each node, we calculated the proportion of all edges assigned to the community that included that node as one of its endpoints (‘stubs’), indicated by the color and brightness of each cell. Dark colors indicate few edges; bright colors indicate many. </a:t>
            </a:r>
            <a:r>
              <a:rPr lang="en-US" sz="1200" b="1" i="0" kern="1200" dirty="0">
                <a:solidFill>
                  <a:schemeClr val="tx1"/>
                </a:solidFill>
                <a:effectLst/>
                <a:latin typeface="+mn-lt"/>
                <a:ea typeface="+mn-ea"/>
                <a:cs typeface="+mn-cs"/>
              </a:rPr>
              <a:t>e</a:t>
            </a:r>
            <a:r>
              <a:rPr lang="en-US" sz="1200" b="0" i="0" kern="1200" dirty="0">
                <a:solidFill>
                  <a:schemeClr val="tx1"/>
                </a:solidFill>
                <a:effectLst/>
                <a:latin typeface="+mn-lt"/>
                <a:ea typeface="+mn-ea"/>
                <a:cs typeface="+mn-cs"/>
              </a:rPr>
              <a:t>, Topographic distribution of communities. Note that many of the communities resemble known intrinsic connectivity networks. However, because the communities here can overlap, it is possible for nodes associated with a particular intrinsic connectivity network to participate in multiple edge communities.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u="none" strike="noStrike" kern="1200" baseline="0" dirty="0">
                <a:solidFill>
                  <a:schemeClr val="tx1"/>
                </a:solidFill>
                <a:latin typeface="+mn-lt"/>
                <a:ea typeface="+mn-ea"/>
                <a:cs typeface="+mn-cs"/>
              </a:rPr>
              <a:t>To demonstrate that the communities</a:t>
            </a:r>
          </a:p>
          <a:p>
            <a:r>
              <a:rPr lang="en-US" sz="1200" b="0" i="0" u="none" strike="noStrike" kern="1200" baseline="0" dirty="0">
                <a:solidFill>
                  <a:schemeClr val="tx1"/>
                </a:solidFill>
                <a:latin typeface="+mn-lt"/>
                <a:ea typeface="+mn-ea"/>
                <a:cs typeface="+mn-cs"/>
              </a:rPr>
              <a:t>capture meaningful variance in our data, we show the edge</a:t>
            </a:r>
          </a:p>
          <a:p>
            <a:r>
              <a:rPr lang="en-US" sz="1200" b="0" i="0" u="none" strike="noStrike" kern="1200" baseline="0" dirty="0">
                <a:solidFill>
                  <a:schemeClr val="tx1"/>
                </a:solidFill>
                <a:latin typeface="+mn-lt"/>
                <a:ea typeface="+mn-ea"/>
                <a:cs typeface="+mn-cs"/>
              </a:rPr>
              <a:t>co-fluctuation time series, the </a:t>
            </a:r>
            <a:r>
              <a:rPr lang="en-US" sz="1200" b="0" i="0" u="none" strike="noStrike" kern="1200" baseline="0" dirty="0" err="1">
                <a:solidFill>
                  <a:schemeClr val="tx1"/>
                </a:solidFill>
                <a:latin typeface="+mn-lt"/>
                <a:ea typeface="+mn-ea"/>
                <a:cs typeface="+mn-cs"/>
              </a:rPr>
              <a:t>eFC</a:t>
            </a:r>
            <a:r>
              <a:rPr lang="en-US" sz="1200" b="0" i="0" u="none" strike="noStrike" kern="1200" baseline="0" dirty="0">
                <a:solidFill>
                  <a:schemeClr val="tx1"/>
                </a:solidFill>
                <a:latin typeface="+mn-lt"/>
                <a:ea typeface="+mn-ea"/>
                <a:cs typeface="+mn-cs"/>
              </a:rPr>
              <a:t> matrix and the community</a:t>
            </a:r>
          </a:p>
          <a:p>
            <a:r>
              <a:rPr lang="en-US" sz="1200" b="0" i="0" u="none" strike="noStrike" kern="1200" baseline="0" dirty="0">
                <a:solidFill>
                  <a:schemeClr val="tx1"/>
                </a:solidFill>
                <a:latin typeface="+mn-lt"/>
                <a:ea typeface="+mn-ea"/>
                <a:cs typeface="+mn-cs"/>
              </a:rPr>
              <a:t>co-assignment matrix reordered according to the derived communities</a:t>
            </a:r>
          </a:p>
          <a:p>
            <a:r>
              <a:rPr lang="en-US" sz="1200" b="0" i="0" u="none" strike="noStrike" kern="1200" baseline="0" dirty="0">
                <a:solidFill>
                  <a:schemeClr val="tx1"/>
                </a:solidFill>
                <a:latin typeface="+mn-lt"/>
                <a:ea typeface="+mn-ea"/>
                <a:cs typeface="+mn-cs"/>
              </a:rPr>
              <a:t>(Fig. 4a–c). Here the elements of the co-assignment matrix</a:t>
            </a:r>
          </a:p>
          <a:p>
            <a:r>
              <a:rPr lang="en-US" sz="1200" b="0" i="0" u="none" strike="noStrike" kern="1200" baseline="0" dirty="0">
                <a:solidFill>
                  <a:schemeClr val="tx1"/>
                </a:solidFill>
                <a:latin typeface="+mn-lt"/>
                <a:ea typeface="+mn-ea"/>
                <a:cs typeface="+mn-cs"/>
              </a:rPr>
              <a:t>represent the probability that two edges were assigned to the same</a:t>
            </a:r>
          </a:p>
          <a:p>
            <a:r>
              <a:rPr lang="en-US" sz="1200" b="0" i="0" u="none" strike="noStrike" kern="1200" baseline="0" dirty="0">
                <a:solidFill>
                  <a:schemeClr val="tx1"/>
                </a:solidFill>
                <a:latin typeface="+mn-lt"/>
                <a:ea typeface="+mn-ea"/>
                <a:cs typeface="+mn-cs"/>
              </a:rPr>
              <a:t>community across partitions as we varied the number of communities</a:t>
            </a:r>
          </a:p>
          <a:p>
            <a:r>
              <a:rPr lang="en-US" sz="1200" b="0" i="0" u="none" strike="noStrike" kern="1200" baseline="0" dirty="0">
                <a:solidFill>
                  <a:schemeClr val="tx1"/>
                </a:solidFill>
                <a:latin typeface="+mn-lt"/>
                <a:ea typeface="+mn-ea"/>
                <a:cs typeface="+mn-cs"/>
              </a:rPr>
              <a:t>from </a:t>
            </a:r>
            <a:r>
              <a:rPr lang="en-US" sz="1200" b="0" i="1" u="none" strike="noStrike" kern="1200" baseline="0" dirty="0">
                <a:solidFill>
                  <a:schemeClr val="tx1"/>
                </a:solidFill>
                <a:latin typeface="+mn-lt"/>
                <a:ea typeface="+mn-ea"/>
                <a:cs typeface="+mn-cs"/>
              </a:rPr>
              <a:t>k </a:t>
            </a:r>
            <a:r>
              <a:rPr lang="en-US" sz="1200" b="0" i="0" u="none" strike="noStrike" kern="1200" baseline="0" dirty="0">
                <a:solidFill>
                  <a:schemeClr val="tx1"/>
                </a:solidFill>
                <a:latin typeface="+mn-lt"/>
                <a:ea typeface="+mn-ea"/>
                <a:cs typeface="+mn-cs"/>
              </a:rPr>
              <a:t>= 2 to </a:t>
            </a:r>
            <a:r>
              <a:rPr lang="en-US" sz="1200" b="0" i="1" u="none" strike="noStrike" kern="1200" baseline="0" dirty="0">
                <a:solidFill>
                  <a:schemeClr val="tx1"/>
                </a:solidFill>
                <a:latin typeface="+mn-lt"/>
                <a:ea typeface="+mn-ea"/>
                <a:cs typeface="+mn-cs"/>
              </a:rPr>
              <a:t>k </a:t>
            </a:r>
            <a:r>
              <a:rPr lang="en-US" sz="1200" b="0" i="0" u="none" strike="noStrike" kern="1200" baseline="0" dirty="0">
                <a:solidFill>
                  <a:schemeClr val="tx1"/>
                </a:solidFill>
                <a:latin typeface="+mn-lt"/>
                <a:ea typeface="+mn-ea"/>
                <a:cs typeface="+mn-cs"/>
              </a:rPr>
              <a:t>= 20.</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Although the communities detected here are defined at the level</a:t>
            </a:r>
          </a:p>
          <a:p>
            <a:r>
              <a:rPr lang="en-US" sz="1200" b="0" i="0" u="none" strike="noStrike" kern="1200" baseline="0" dirty="0">
                <a:solidFill>
                  <a:schemeClr val="tx1"/>
                </a:solidFill>
                <a:latin typeface="+mn-lt"/>
                <a:ea typeface="+mn-ea"/>
                <a:cs typeface="+mn-cs"/>
              </a:rPr>
              <a:t>of edges rather than nodes, we can project edge communities back</a:t>
            </a:r>
          </a:p>
          <a:p>
            <a:r>
              <a:rPr lang="en-US" sz="1200" b="0" i="0" u="none" strike="noStrike" kern="1200" baseline="0" dirty="0">
                <a:solidFill>
                  <a:schemeClr val="tx1"/>
                </a:solidFill>
                <a:latin typeface="+mn-lt"/>
                <a:ea typeface="+mn-ea"/>
                <a:cs typeface="+mn-cs"/>
              </a:rPr>
              <a:t>onto brain regions. This was accomplished by extracting the edges</a:t>
            </a:r>
          </a:p>
          <a:p>
            <a:r>
              <a:rPr lang="en-US" sz="1200" b="0" i="0" u="none" strike="noStrike" kern="1200" baseline="0" dirty="0">
                <a:solidFill>
                  <a:schemeClr val="tx1"/>
                </a:solidFill>
                <a:latin typeface="+mn-lt"/>
                <a:ea typeface="+mn-ea"/>
                <a:cs typeface="+mn-cs"/>
              </a:rPr>
              <a:t>associated with each community, determining which nodes were at</a:t>
            </a:r>
          </a:p>
          <a:p>
            <a:r>
              <a:rPr lang="en-US" sz="1200" b="0" i="0" u="none" strike="noStrike" kern="1200" baseline="0" dirty="0">
                <a:solidFill>
                  <a:schemeClr val="tx1"/>
                </a:solidFill>
                <a:latin typeface="+mn-lt"/>
                <a:ea typeface="+mn-ea"/>
                <a:cs typeface="+mn-cs"/>
              </a:rPr>
              <a:t>the endpoints of each edge (the ‘stubs’) and counting the number of</a:t>
            </a:r>
          </a:p>
          <a:p>
            <a:r>
              <a:rPr lang="en-US" sz="1200" b="0" i="0" u="none" strike="noStrike" kern="1200" baseline="0" dirty="0">
                <a:solidFill>
                  <a:schemeClr val="tx1"/>
                </a:solidFill>
                <a:latin typeface="+mn-lt"/>
                <a:ea typeface="+mn-ea"/>
                <a:cs typeface="+mn-cs"/>
              </a:rPr>
              <a:t>times that each node was represented in this stub list. We show these</a:t>
            </a:r>
          </a:p>
          <a:p>
            <a:r>
              <a:rPr lang="en-US" sz="1200" b="0" i="0" u="none" strike="noStrike" kern="1200" baseline="0" dirty="0">
                <a:solidFill>
                  <a:schemeClr val="tx1"/>
                </a:solidFill>
                <a:latin typeface="+mn-lt"/>
                <a:ea typeface="+mn-ea"/>
                <a:cs typeface="+mn-cs"/>
              </a:rPr>
              <a:t>results in matrix form in Fig. 4d. In this panel, rows and columns</a:t>
            </a:r>
          </a:p>
          <a:p>
            <a:r>
              <a:rPr lang="en-US" sz="1200" b="0" i="0" u="none" strike="noStrike" kern="1200" baseline="0" dirty="0">
                <a:solidFill>
                  <a:schemeClr val="tx1"/>
                </a:solidFill>
                <a:latin typeface="+mn-lt"/>
                <a:ea typeface="+mn-ea"/>
                <a:cs typeface="+mn-cs"/>
              </a:rPr>
              <a:t>represent nodes ordered according to the canonical system labels</a:t>
            </a:r>
          </a:p>
          <a:p>
            <a:r>
              <a:rPr lang="en-US" sz="1200" b="0" i="0" u="none" strike="noStrike" kern="1200" baseline="0" dirty="0">
                <a:solidFill>
                  <a:schemeClr val="tx1"/>
                </a:solidFill>
                <a:latin typeface="+mn-lt"/>
                <a:ea typeface="+mn-ea"/>
                <a:cs typeface="+mn-cs"/>
              </a:rPr>
              <a:t>described in ref. 22.</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overlapping nature of communities is made clearer in</a:t>
            </a:r>
          </a:p>
          <a:p>
            <a:r>
              <a:rPr lang="en-US" sz="1200" b="0" i="0" u="none" strike="noStrike" kern="1200" baseline="0" dirty="0">
                <a:solidFill>
                  <a:schemeClr val="tx1"/>
                </a:solidFill>
                <a:latin typeface="+mn-lt"/>
                <a:ea typeface="+mn-ea"/>
                <a:cs typeface="+mn-cs"/>
              </a:rPr>
              <a:t>Fig. 4e, in which communities are represented topographically.</a:t>
            </a:r>
          </a:p>
          <a:p>
            <a:r>
              <a:rPr lang="en-US" sz="1200" b="0" i="0" u="none" strike="noStrike" kern="1200" baseline="0" dirty="0">
                <a:solidFill>
                  <a:schemeClr val="tx1"/>
                </a:solidFill>
                <a:latin typeface="+mn-lt"/>
                <a:ea typeface="+mn-ea"/>
                <a:cs typeface="+mn-cs"/>
              </a:rPr>
              <a:t>The </a:t>
            </a:r>
            <a:r>
              <a:rPr lang="en-US" sz="1200" b="1" i="0" u="none" strike="noStrike" kern="1200" baseline="0" dirty="0">
                <a:solidFill>
                  <a:schemeClr val="tx1"/>
                </a:solidFill>
                <a:latin typeface="+mn-lt"/>
                <a:ea typeface="+mn-ea"/>
                <a:cs typeface="+mn-cs"/>
              </a:rPr>
              <a:t>edges associated with the same visual nodes are all involved</a:t>
            </a:r>
          </a:p>
          <a:p>
            <a:r>
              <a:rPr lang="en-US" sz="1200" b="1" i="0" u="none" strike="noStrike" kern="1200" baseline="0" dirty="0">
                <a:solidFill>
                  <a:schemeClr val="tx1"/>
                </a:solidFill>
                <a:latin typeface="+mn-lt"/>
                <a:ea typeface="+mn-ea"/>
                <a:cs typeface="+mn-cs"/>
              </a:rPr>
              <a:t>in communities 7, 8, 9 and 10 t</a:t>
            </a:r>
            <a:r>
              <a:rPr lang="en-US" sz="1200" b="0" i="0" u="none" strike="noStrike" kern="1200" baseline="0" dirty="0">
                <a:solidFill>
                  <a:schemeClr val="tx1"/>
                </a:solidFill>
                <a:latin typeface="+mn-lt"/>
                <a:ea typeface="+mn-ea"/>
                <a:cs typeface="+mn-cs"/>
              </a:rPr>
              <a:t>o some extent, thereby linking the</a:t>
            </a:r>
          </a:p>
          <a:p>
            <a:r>
              <a:rPr lang="en-US" sz="1200" b="0" i="0" u="none" strike="noStrike" kern="1200" baseline="0" dirty="0">
                <a:solidFill>
                  <a:schemeClr val="tx1"/>
                </a:solidFill>
                <a:latin typeface="+mn-lt"/>
                <a:ea typeface="+mn-ea"/>
                <a:cs typeface="+mn-cs"/>
              </a:rPr>
              <a:t>visual system to multiple other brain systems. In community 8, for</a:t>
            </a:r>
          </a:p>
          <a:p>
            <a:r>
              <a:rPr lang="en-US" sz="1200" b="0" i="0" u="none" strike="noStrike" kern="1200" baseline="0" dirty="0">
                <a:solidFill>
                  <a:schemeClr val="tx1"/>
                </a:solidFill>
                <a:latin typeface="+mn-lt"/>
                <a:ea typeface="+mn-ea"/>
                <a:cs typeface="+mn-cs"/>
              </a:rPr>
              <a:t>example, edges incident upon nodes in the visual and </a:t>
            </a:r>
            <a:r>
              <a:rPr lang="en-US" sz="1200" b="0" i="0" u="none" strike="noStrike" kern="1200" baseline="0" dirty="0" err="1">
                <a:solidFill>
                  <a:schemeClr val="tx1"/>
                </a:solidFill>
                <a:latin typeface="+mn-lt"/>
                <a:ea typeface="+mn-ea"/>
                <a:cs typeface="+mn-cs"/>
              </a:rPr>
              <a:t>somatomotor</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systems are clustered together, whereas, in community 9, edges</a:t>
            </a:r>
          </a:p>
          <a:p>
            <a:r>
              <a:rPr lang="en-US" sz="1200" b="0" i="0" u="none" strike="noStrike" kern="1200" baseline="0" dirty="0">
                <a:solidFill>
                  <a:schemeClr val="tx1"/>
                </a:solidFill>
                <a:latin typeface="+mn-lt"/>
                <a:ea typeface="+mn-ea"/>
                <a:cs typeface="+mn-cs"/>
              </a:rPr>
              <a:t>incident upon visual and control network nodes are assigned to the</a:t>
            </a:r>
          </a:p>
          <a:p>
            <a:r>
              <a:rPr lang="en-US" sz="1200" b="0" i="0" u="none" strike="noStrike" kern="1200" baseline="0" dirty="0">
                <a:solidFill>
                  <a:schemeClr val="tx1"/>
                </a:solidFill>
                <a:latin typeface="+mn-lt"/>
                <a:ea typeface="+mn-ea"/>
                <a:cs typeface="+mn-cs"/>
              </a:rPr>
              <a:t>same community.</a:t>
            </a:r>
            <a:endParaRPr lang="en-US" dirty="0"/>
          </a:p>
        </p:txBody>
      </p:sp>
      <p:sp>
        <p:nvSpPr>
          <p:cNvPr id="4" name="Slide Number Placeholder 3"/>
          <p:cNvSpPr>
            <a:spLocks noGrp="1"/>
          </p:cNvSpPr>
          <p:nvPr>
            <p:ph type="sldNum" sz="quarter" idx="10"/>
          </p:nvPr>
        </p:nvSpPr>
        <p:spPr/>
        <p:txBody>
          <a:bodyPr/>
          <a:lstStyle/>
          <a:p>
            <a:fld id="{2603286C-F7A1-4350-BEC4-0CE69D2172FE}" type="slidenum">
              <a:rPr lang="en-US" smtClean="0"/>
              <a:t>15</a:t>
            </a:fld>
            <a:endParaRPr lang="en-US"/>
          </a:p>
        </p:txBody>
      </p:sp>
    </p:spTree>
    <p:extLst>
      <p:ext uri="{BB962C8B-B14F-4D97-AF65-F5344CB8AC3E}">
        <p14:creationId xmlns:p14="http://schemas.microsoft.com/office/powerpoint/2010/main" val="3096149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Topographic distribution of normalized entropies. Normalized entropy, in this case, measures the uniformity of a node’s community assignments across all communities and serves as a measure of overlap. In general, higher entropy corresponds to greater levels of overlap. </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Brain systems associated with the highest levels of normalized entropy. These include visual, attentional, </a:t>
            </a:r>
            <a:r>
              <a:rPr lang="en-US" sz="1200" b="0" i="0" kern="1200" dirty="0" err="1">
                <a:solidFill>
                  <a:schemeClr val="tx1"/>
                </a:solidFill>
                <a:effectLst/>
                <a:latin typeface="+mn-lt"/>
                <a:ea typeface="+mn-ea"/>
                <a:cs typeface="+mn-cs"/>
              </a:rPr>
              <a:t>somatmotor</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temporoparietal</a:t>
            </a:r>
            <a:r>
              <a:rPr lang="en-US" sz="1200" b="0" i="0" kern="1200" dirty="0">
                <a:solidFill>
                  <a:schemeClr val="tx1"/>
                </a:solidFill>
                <a:effectLst/>
                <a:latin typeface="+mn-lt"/>
                <a:ea typeface="+mn-ea"/>
                <a:cs typeface="+mn-cs"/>
              </a:rPr>
              <a:t> systems. </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Entropy values for all brain systems; </a:t>
            </a:r>
            <a:r>
              <a:rPr lang="en-US" sz="1200" b="0" i="1" kern="1200" dirty="0">
                <a:solidFill>
                  <a:schemeClr val="tx1"/>
                </a:solidFill>
                <a:effectLst/>
                <a:latin typeface="+mn-lt"/>
                <a:ea typeface="+mn-ea"/>
                <a:cs typeface="+mn-cs"/>
              </a:rPr>
              <a:t>n</a:t>
            </a:r>
            <a:r>
              <a:rPr lang="en-US" sz="1200" b="0" i="0" kern="1200" dirty="0">
                <a:solidFill>
                  <a:schemeClr val="tx1"/>
                </a:solidFill>
                <a:effectLst/>
                <a:latin typeface="+mn-lt"/>
                <a:ea typeface="+mn-ea"/>
                <a:cs typeface="+mn-cs"/>
              </a:rPr>
              <a:t> = 200 brain regions. Box plots, shown in green and overlaid on data points, depict the IQR (box) and the median value of the distribution. Whiskers extend to the nearest points ±1.5× IQR above and below the 25th and 75th percentiles. </a:t>
            </a:r>
            <a:r>
              <a:rPr lang="en-US" sz="1200" b="1"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 Here we highlight communities in which </a:t>
            </a:r>
            <a:r>
              <a:rPr lang="en-US" sz="1200" b="0" i="0" kern="1200" dirty="0" err="1">
                <a:solidFill>
                  <a:schemeClr val="tx1"/>
                </a:solidFill>
                <a:effectLst/>
                <a:latin typeface="+mn-lt"/>
                <a:ea typeface="+mn-ea"/>
                <a:cs typeface="+mn-cs"/>
              </a:rPr>
              <a:t>somatomotor</a:t>
            </a:r>
            <a:r>
              <a:rPr lang="en-US" sz="1200" b="0" i="0" kern="1200" dirty="0">
                <a:solidFill>
                  <a:schemeClr val="tx1"/>
                </a:solidFill>
                <a:effectLst/>
                <a:latin typeface="+mn-lt"/>
                <a:ea typeface="+mn-ea"/>
                <a:cs typeface="+mn-cs"/>
              </a:rPr>
              <a:t> (red) and visual (blue) systems are represented.</a:t>
            </a:r>
            <a:endParaRPr lang="en-US" dirty="0"/>
          </a:p>
          <a:p>
            <a:endParaRPr lang="en-US" dirty="0"/>
          </a:p>
          <a:p>
            <a:r>
              <a:rPr lang="en-US" sz="1200" b="0" i="0" u="none" strike="noStrike" kern="1200" baseline="0" dirty="0">
                <a:solidFill>
                  <a:schemeClr val="tx1"/>
                </a:solidFill>
                <a:latin typeface="+mn-lt"/>
                <a:ea typeface="+mn-ea"/>
                <a:cs typeface="+mn-cs"/>
              </a:rPr>
              <a:t>A more nuanced measure that accounts for the distribution</a:t>
            </a:r>
          </a:p>
          <a:p>
            <a:r>
              <a:rPr lang="en-US" sz="1200" b="0" i="0" u="none" strike="noStrike" kern="1200" baseline="0" dirty="0">
                <a:solidFill>
                  <a:schemeClr val="tx1"/>
                </a:solidFill>
                <a:latin typeface="+mn-lt"/>
                <a:ea typeface="+mn-ea"/>
                <a:cs typeface="+mn-cs"/>
              </a:rPr>
              <a:t>of edge community assignments is the normalized entropy,</a:t>
            </a:r>
          </a:p>
          <a:p>
            <a:r>
              <a:rPr lang="en-US" sz="1200" b="0" i="0" u="none" strike="noStrike" kern="1200" baseline="0" dirty="0">
                <a:solidFill>
                  <a:schemeClr val="tx1"/>
                </a:solidFill>
                <a:latin typeface="+mn-lt"/>
                <a:ea typeface="+mn-ea"/>
                <a:cs typeface="+mn-cs"/>
              </a:rPr>
              <a:t>which indexes the uniformity of a distribution. We therefore calculated</a:t>
            </a:r>
          </a:p>
          <a:p>
            <a:r>
              <a:rPr lang="en-US" sz="1200" b="0" i="0" u="none" strike="noStrike" kern="1200" baseline="0" dirty="0">
                <a:solidFill>
                  <a:schemeClr val="tx1"/>
                </a:solidFill>
                <a:latin typeface="+mn-lt"/>
                <a:ea typeface="+mn-ea"/>
                <a:cs typeface="+mn-cs"/>
              </a:rPr>
              <a:t>normalized entropy for every brain region while varying</a:t>
            </a:r>
          </a:p>
          <a:p>
            <a:r>
              <a:rPr lang="en-US" sz="1200" b="0" i="0" u="none" strike="noStrike" kern="1200" baseline="0" dirty="0">
                <a:solidFill>
                  <a:schemeClr val="tx1"/>
                </a:solidFill>
                <a:latin typeface="+mn-lt"/>
                <a:ea typeface="+mn-ea"/>
                <a:cs typeface="+mn-cs"/>
              </a:rPr>
              <a:t>the number of communities from </a:t>
            </a:r>
            <a:r>
              <a:rPr lang="en-US" sz="1200" b="0" i="1" u="none" strike="noStrike" kern="1200" baseline="0" dirty="0">
                <a:solidFill>
                  <a:schemeClr val="tx1"/>
                </a:solidFill>
                <a:latin typeface="+mn-lt"/>
                <a:ea typeface="+mn-ea"/>
                <a:cs typeface="+mn-cs"/>
              </a:rPr>
              <a:t>k </a:t>
            </a:r>
            <a:r>
              <a:rPr lang="en-US" sz="1200" b="0" i="0" u="none" strike="noStrike" kern="1200" baseline="0" dirty="0">
                <a:solidFill>
                  <a:schemeClr val="tx1"/>
                </a:solidFill>
                <a:latin typeface="+mn-lt"/>
                <a:ea typeface="+mn-ea"/>
                <a:cs typeface="+mn-cs"/>
              </a:rPr>
              <a:t>= 2 to </a:t>
            </a:r>
            <a:r>
              <a:rPr lang="en-US" sz="1200" b="0" i="1" u="none" strike="noStrike" kern="1200" baseline="0" dirty="0">
                <a:solidFill>
                  <a:schemeClr val="tx1"/>
                </a:solidFill>
                <a:latin typeface="+mn-lt"/>
                <a:ea typeface="+mn-ea"/>
                <a:cs typeface="+mn-cs"/>
              </a:rPr>
              <a:t>k </a:t>
            </a:r>
            <a:r>
              <a:rPr lang="en-US" sz="1200" b="0" i="0" u="none" strike="noStrike" kern="1200" baseline="0" dirty="0">
                <a:solidFill>
                  <a:schemeClr val="tx1"/>
                </a:solidFill>
                <a:latin typeface="+mn-lt"/>
                <a:ea typeface="+mn-ea"/>
                <a:cs typeface="+mn-cs"/>
              </a:rPr>
              <a:t>= 20. In this section, we</a:t>
            </a:r>
          </a:p>
          <a:p>
            <a:r>
              <a:rPr lang="en-US" sz="1200" b="0" i="0" u="none" strike="noStrike" kern="1200" baseline="0" dirty="0">
                <a:solidFill>
                  <a:schemeClr val="tx1"/>
                </a:solidFill>
                <a:latin typeface="+mn-lt"/>
                <a:ea typeface="+mn-ea"/>
                <a:cs typeface="+mn-cs"/>
              </a:rPr>
              <a:t>focus on results with </a:t>
            </a:r>
            <a:r>
              <a:rPr lang="en-US" sz="1200" b="0" i="1" u="none" strike="noStrike" kern="1200" baseline="0" dirty="0">
                <a:solidFill>
                  <a:schemeClr val="tx1"/>
                </a:solidFill>
                <a:latin typeface="+mn-lt"/>
                <a:ea typeface="+mn-ea"/>
                <a:cs typeface="+mn-cs"/>
              </a:rPr>
              <a:t>k </a:t>
            </a:r>
            <a:r>
              <a:rPr lang="en-US" sz="1200" b="0" i="0" u="none" strike="noStrike" kern="1200" baseline="0" dirty="0">
                <a:solidFill>
                  <a:schemeClr val="tx1"/>
                </a:solidFill>
                <a:latin typeface="+mn-lt"/>
                <a:ea typeface="+mn-ea"/>
                <a:cs typeface="+mn-cs"/>
              </a:rPr>
              <a:t>= 10.</a:t>
            </a:r>
          </a:p>
          <a:p>
            <a:r>
              <a:rPr lang="en-US" sz="1200" b="0" i="0" u="none" strike="noStrike" kern="1200" baseline="0" dirty="0">
                <a:solidFill>
                  <a:schemeClr val="tx1"/>
                </a:solidFill>
                <a:latin typeface="+mn-lt"/>
                <a:ea typeface="+mn-ea"/>
                <a:cs typeface="+mn-cs"/>
              </a:rPr>
              <a:t>We found that normalized community entropy was greatest</a:t>
            </a:r>
          </a:p>
          <a:p>
            <a:r>
              <a:rPr lang="en-US" sz="1200" b="0" i="0" u="none" strike="noStrike" kern="1200" baseline="0" dirty="0">
                <a:solidFill>
                  <a:schemeClr val="tx1"/>
                </a:solidFill>
                <a:latin typeface="+mn-lt"/>
                <a:ea typeface="+mn-ea"/>
                <a:cs typeface="+mn-cs"/>
              </a:rPr>
              <a:t>within sensorimotor and attentional systems and lowest within</a:t>
            </a:r>
          </a:p>
          <a:p>
            <a:r>
              <a:rPr lang="en-US" sz="1200" b="0" i="0" u="none" strike="noStrike" kern="1200" baseline="0" dirty="0">
                <a:solidFill>
                  <a:schemeClr val="tx1"/>
                </a:solidFill>
                <a:latin typeface="+mn-lt"/>
                <a:ea typeface="+mn-ea"/>
                <a:cs typeface="+mn-cs"/>
              </a:rPr>
              <a:t>regions traditionally associated with control and default mode networks</a:t>
            </a:r>
          </a:p>
          <a:p>
            <a:r>
              <a:rPr lang="en-US" sz="1200" b="0" i="0" u="none" strike="noStrike" kern="1200" baseline="0" dirty="0">
                <a:solidFill>
                  <a:schemeClr val="tx1"/>
                </a:solidFill>
                <a:latin typeface="+mn-lt"/>
                <a:ea typeface="+mn-ea"/>
                <a:cs typeface="+mn-cs"/>
              </a:rPr>
              <a:t>(Fig. 5a–c).</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These observations seemingly contradict previous reports in which functional overlap</a:t>
            </a:r>
          </a:p>
          <a:p>
            <a:r>
              <a:rPr lang="en-US" sz="1200" b="0" i="0" u="none" strike="noStrike" kern="1200" baseline="0" dirty="0">
                <a:solidFill>
                  <a:schemeClr val="tx1"/>
                </a:solidFill>
                <a:latin typeface="+mn-lt"/>
                <a:ea typeface="+mn-ea"/>
                <a:cs typeface="+mn-cs"/>
              </a:rPr>
              <a:t>was greatest in control networks and lowest in primary sensory systems</a:t>
            </a:r>
          </a:p>
          <a:p>
            <a:r>
              <a:rPr lang="en-US" sz="1200" b="0" i="0" u="none" strike="noStrike" kern="1200" baseline="0" dirty="0">
                <a:solidFill>
                  <a:schemeClr val="tx1"/>
                </a:solidFill>
                <a:latin typeface="+mn-lt"/>
                <a:ea typeface="+mn-ea"/>
                <a:cs typeface="+mn-cs"/>
              </a:rPr>
              <a:t>(Fig. 5d)</a:t>
            </a:r>
            <a:endParaRPr lang="en-US" dirty="0"/>
          </a:p>
        </p:txBody>
      </p:sp>
      <p:sp>
        <p:nvSpPr>
          <p:cNvPr id="4" name="Slide Number Placeholder 3"/>
          <p:cNvSpPr>
            <a:spLocks noGrp="1"/>
          </p:cNvSpPr>
          <p:nvPr>
            <p:ph type="sldNum" sz="quarter" idx="10"/>
          </p:nvPr>
        </p:nvSpPr>
        <p:spPr/>
        <p:txBody>
          <a:bodyPr/>
          <a:lstStyle/>
          <a:p>
            <a:fld id="{2603286C-F7A1-4350-BEC4-0CE69D2172FE}" type="slidenum">
              <a:rPr lang="en-US" smtClean="0"/>
              <a:t>16</a:t>
            </a:fld>
            <a:endParaRPr lang="en-US"/>
          </a:p>
        </p:txBody>
      </p:sp>
    </p:spTree>
    <p:extLst>
      <p:ext uri="{BB962C8B-B14F-4D97-AF65-F5344CB8AC3E}">
        <p14:creationId xmlns:p14="http://schemas.microsoft.com/office/powerpoint/2010/main" val="3878890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Two-dimensional histogram of </a:t>
            </a:r>
            <a:r>
              <a:rPr lang="en-US" sz="1200" b="0" i="0" kern="1200" dirty="0" err="1">
                <a:solidFill>
                  <a:schemeClr val="tx1"/>
                </a:solidFill>
                <a:effectLst/>
                <a:latin typeface="+mn-lt"/>
                <a:ea typeface="+mn-ea"/>
                <a:cs typeface="+mn-cs"/>
              </a:rPr>
              <a:t>eFC</a:t>
            </a:r>
            <a:r>
              <a:rPr lang="en-US" sz="1200" b="0" i="0" kern="1200" dirty="0">
                <a:solidFill>
                  <a:schemeClr val="tx1"/>
                </a:solidFill>
                <a:effectLst/>
                <a:latin typeface="+mn-lt"/>
                <a:ea typeface="+mn-ea"/>
                <a:cs typeface="+mn-cs"/>
              </a:rPr>
              <a:t> estimated at rest with </a:t>
            </a:r>
            <a:r>
              <a:rPr lang="en-US" sz="1200" b="0" i="0" kern="1200" dirty="0" err="1">
                <a:solidFill>
                  <a:schemeClr val="tx1"/>
                </a:solidFill>
                <a:effectLst/>
                <a:latin typeface="+mn-lt"/>
                <a:ea typeface="+mn-ea"/>
                <a:cs typeface="+mn-cs"/>
              </a:rPr>
              <a:t>eFC</a:t>
            </a:r>
            <a:r>
              <a:rPr lang="en-US" sz="1200" b="0" i="0" kern="1200" dirty="0">
                <a:solidFill>
                  <a:schemeClr val="tx1"/>
                </a:solidFill>
                <a:effectLst/>
                <a:latin typeface="+mn-lt"/>
                <a:ea typeface="+mn-ea"/>
                <a:cs typeface="+mn-cs"/>
              </a:rPr>
              <a:t> estimated during movie watching. </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Similarity of whole-brain </a:t>
            </a:r>
            <a:r>
              <a:rPr lang="en-US" sz="1200" b="0" i="0" kern="1200" dirty="0" err="1">
                <a:solidFill>
                  <a:schemeClr val="tx1"/>
                </a:solidFill>
                <a:effectLst/>
                <a:latin typeface="+mn-lt"/>
                <a:ea typeface="+mn-ea"/>
                <a:cs typeface="+mn-cs"/>
              </a:rPr>
              <a:t>eFC</a:t>
            </a:r>
            <a:r>
              <a:rPr lang="en-US" sz="1200" b="0" i="0" kern="1200" dirty="0">
                <a:solidFill>
                  <a:schemeClr val="tx1"/>
                </a:solidFill>
                <a:effectLst/>
                <a:latin typeface="+mn-lt"/>
                <a:ea typeface="+mn-ea"/>
                <a:cs typeface="+mn-cs"/>
              </a:rPr>
              <a:t> estimated at rest with movie watching. Note that within-condition similarity is greater for both conditions. </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Community-averaged differences in </a:t>
            </a:r>
            <a:r>
              <a:rPr lang="en-US" sz="1200" b="0" i="0" kern="1200" dirty="0" err="1">
                <a:solidFill>
                  <a:schemeClr val="tx1"/>
                </a:solidFill>
                <a:effectLst/>
                <a:latin typeface="+mn-lt"/>
                <a:ea typeface="+mn-ea"/>
                <a:cs typeface="+mn-cs"/>
              </a:rPr>
              <a:t>eFC</a:t>
            </a:r>
            <a:r>
              <a:rPr lang="en-US" sz="1200" b="0" i="0" kern="1200" dirty="0">
                <a:solidFill>
                  <a:schemeClr val="tx1"/>
                </a:solidFill>
                <a:effectLst/>
                <a:latin typeface="+mn-lt"/>
                <a:ea typeface="+mn-ea"/>
                <a:cs typeface="+mn-cs"/>
              </a:rPr>
              <a:t>. Communities 5 and 6 are associated with the largest magnitude differences, on average. Note that these are communities estimated from HBN data and are not identical to those shown in Fig. </a:t>
            </a:r>
            <a:r>
              <a:rPr lang="en-US" sz="1200" b="0" i="0" kern="1200" dirty="0">
                <a:solidFill>
                  <a:schemeClr val="tx1"/>
                </a:solidFill>
                <a:effectLst/>
                <a:latin typeface="+mn-lt"/>
                <a:ea typeface="+mn-ea"/>
                <a:cs typeface="+mn-cs"/>
                <a:hlinkClick r:id="rId3"/>
              </a:rPr>
              <a:t>4</a:t>
            </a:r>
            <a:r>
              <a:rPr lang="en-US" sz="1200" b="0" i="0" kern="1200" dirty="0">
                <a:solidFill>
                  <a:schemeClr val="tx1"/>
                </a:solidFill>
                <a:effectLst/>
                <a:latin typeface="+mn-lt"/>
                <a:ea typeface="+mn-ea"/>
                <a:cs typeface="+mn-cs"/>
              </a:rPr>
              <a:t>, which were estimated from HCP data. </a:t>
            </a:r>
            <a:r>
              <a:rPr lang="en-US" sz="1200" b="1"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 Topographic distribution of communities 5 and 6. Note that these communities involve edges associated with visual and </a:t>
            </a:r>
            <a:r>
              <a:rPr lang="en-US" sz="1200" b="0" i="0" kern="1200" dirty="0" err="1">
                <a:solidFill>
                  <a:schemeClr val="tx1"/>
                </a:solidFill>
                <a:effectLst/>
                <a:latin typeface="+mn-lt"/>
                <a:ea typeface="+mn-ea"/>
                <a:cs typeface="+mn-cs"/>
              </a:rPr>
              <a:t>somatomotor</a:t>
            </a:r>
            <a:r>
              <a:rPr lang="en-US" sz="1200" b="0" i="0" kern="1200" dirty="0">
                <a:solidFill>
                  <a:schemeClr val="tx1"/>
                </a:solidFill>
                <a:effectLst/>
                <a:latin typeface="+mn-lt"/>
                <a:ea typeface="+mn-ea"/>
                <a:cs typeface="+mn-cs"/>
              </a:rPr>
              <a:t> systems. </a:t>
            </a:r>
            <a:r>
              <a:rPr lang="en-US" sz="1200" b="1" i="0" kern="1200" dirty="0">
                <a:solidFill>
                  <a:schemeClr val="tx1"/>
                </a:solidFill>
                <a:effectLst/>
                <a:latin typeface="+mn-lt"/>
                <a:ea typeface="+mn-ea"/>
                <a:cs typeface="+mn-cs"/>
              </a:rPr>
              <a:t>e</a:t>
            </a:r>
            <a:r>
              <a:rPr lang="en-US" sz="1200" b="0" i="0" kern="1200" dirty="0">
                <a:solidFill>
                  <a:schemeClr val="tx1"/>
                </a:solidFill>
                <a:effectLst/>
                <a:latin typeface="+mn-lt"/>
                <a:ea typeface="+mn-ea"/>
                <a:cs typeface="+mn-cs"/>
              </a:rPr>
              <a:t>, Averaged differences in community overlap (normalized entropy); </a:t>
            </a:r>
            <a:r>
              <a:rPr lang="en-US" sz="1200" b="0" i="1" kern="1200" dirty="0">
                <a:solidFill>
                  <a:schemeClr val="tx1"/>
                </a:solidFill>
                <a:effectLst/>
                <a:latin typeface="+mn-lt"/>
                <a:ea typeface="+mn-ea"/>
                <a:cs typeface="+mn-cs"/>
              </a:rPr>
              <a:t>n</a:t>
            </a:r>
            <a:r>
              <a:rPr lang="en-US" sz="1200" b="0" i="0" kern="1200" dirty="0">
                <a:solidFill>
                  <a:schemeClr val="tx1"/>
                </a:solidFill>
                <a:effectLst/>
                <a:latin typeface="+mn-lt"/>
                <a:ea typeface="+mn-ea"/>
                <a:cs typeface="+mn-cs"/>
              </a:rPr>
              <a:t> = 200 brain regions whose entropy scores were compared across rest and movie-watching conditions (permutation test; mean difference in paired samples;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 0.019). </a:t>
            </a:r>
            <a:r>
              <a:rPr lang="en-US" sz="1200" b="1" i="0" kern="1200" dirty="0">
                <a:solidFill>
                  <a:schemeClr val="tx1"/>
                </a:solidFill>
                <a:effectLst/>
                <a:latin typeface="+mn-lt"/>
                <a:ea typeface="+mn-ea"/>
                <a:cs typeface="+mn-cs"/>
              </a:rPr>
              <a:t>f</a:t>
            </a:r>
            <a:r>
              <a:rPr lang="en-US" sz="1200" b="0" i="0" kern="1200" dirty="0">
                <a:solidFill>
                  <a:schemeClr val="tx1"/>
                </a:solidFill>
                <a:effectLst/>
                <a:latin typeface="+mn-lt"/>
                <a:ea typeface="+mn-ea"/>
                <a:cs typeface="+mn-cs"/>
              </a:rPr>
              <a:t>, Similarity of whole-brain normalized entropy estimated at rest with movie watching. </a:t>
            </a:r>
            <a:r>
              <a:rPr lang="en-US" sz="1200" b="1" i="0" kern="1200" dirty="0">
                <a:solidFill>
                  <a:schemeClr val="tx1"/>
                </a:solidFill>
                <a:effectLst/>
                <a:latin typeface="+mn-lt"/>
                <a:ea typeface="+mn-ea"/>
                <a:cs typeface="+mn-cs"/>
              </a:rPr>
              <a:t>g</a:t>
            </a:r>
            <a:r>
              <a:rPr lang="en-US" sz="1200" b="0" i="0" kern="1200" dirty="0">
                <a:solidFill>
                  <a:schemeClr val="tx1"/>
                </a:solidFill>
                <a:effectLst/>
                <a:latin typeface="+mn-lt"/>
                <a:ea typeface="+mn-ea"/>
                <a:cs typeface="+mn-cs"/>
              </a:rPr>
              <a:t>, Violin plot showing system-specific differences in normalized entropy. Note that some of the greatest increases in entropy are concentrated with control and default mode networks; </a:t>
            </a:r>
            <a:r>
              <a:rPr lang="en-US" sz="1200" b="0" i="1" kern="1200" dirty="0">
                <a:solidFill>
                  <a:schemeClr val="tx1"/>
                </a:solidFill>
                <a:effectLst/>
                <a:latin typeface="+mn-lt"/>
                <a:ea typeface="+mn-ea"/>
                <a:cs typeface="+mn-cs"/>
              </a:rPr>
              <a:t>n</a:t>
            </a:r>
            <a:r>
              <a:rPr lang="en-US" sz="1200" b="0" i="0" kern="1200" dirty="0">
                <a:solidFill>
                  <a:schemeClr val="tx1"/>
                </a:solidFill>
                <a:effectLst/>
                <a:latin typeface="+mn-lt"/>
                <a:ea typeface="+mn-ea"/>
                <a:cs typeface="+mn-cs"/>
              </a:rPr>
              <a:t> = 200 brain regions. </a:t>
            </a:r>
            <a:r>
              <a:rPr lang="en-US" sz="1200" b="1" i="0" kern="1200" dirty="0">
                <a:solidFill>
                  <a:schemeClr val="tx1"/>
                </a:solidFill>
                <a:effectLst/>
                <a:latin typeface="+mn-lt"/>
                <a:ea typeface="+mn-ea"/>
                <a:cs typeface="+mn-cs"/>
              </a:rPr>
              <a:t>h</a:t>
            </a:r>
            <a:r>
              <a:rPr lang="en-US" sz="1200" b="0" i="0" kern="1200" dirty="0">
                <a:solidFill>
                  <a:schemeClr val="tx1"/>
                </a:solidFill>
                <a:effectLst/>
                <a:latin typeface="+mn-lt"/>
                <a:ea typeface="+mn-ea"/>
                <a:cs typeface="+mn-cs"/>
              </a:rPr>
              <a:t>, Topographic distribution of differences in entropy. Box plots, shown in green and overlaid on data points in </a:t>
            </a:r>
            <a:r>
              <a:rPr lang="en-US" sz="1200" b="1" i="0" kern="1200" dirty="0">
                <a:solidFill>
                  <a:schemeClr val="tx1"/>
                </a:solidFill>
                <a:effectLst/>
                <a:latin typeface="+mn-lt"/>
                <a:ea typeface="+mn-ea"/>
                <a:cs typeface="+mn-cs"/>
              </a:rPr>
              <a:t>e</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g</a:t>
            </a:r>
            <a:r>
              <a:rPr lang="en-US" sz="1200" b="0" i="0" kern="1200" dirty="0">
                <a:solidFill>
                  <a:schemeClr val="tx1"/>
                </a:solidFill>
                <a:effectLst/>
                <a:latin typeface="+mn-lt"/>
                <a:ea typeface="+mn-ea"/>
                <a:cs typeface="+mn-cs"/>
              </a:rPr>
              <a:t>, depict the IQR (box) and the median value of the distribution. Whiskers extend to the nearest points ±1.5× IQR above and below the 25th and 75th percentiles.</a:t>
            </a:r>
            <a:endParaRPr lang="en-US" dirty="0"/>
          </a:p>
        </p:txBody>
      </p:sp>
      <p:sp>
        <p:nvSpPr>
          <p:cNvPr id="4" name="Slide Number Placeholder 3"/>
          <p:cNvSpPr>
            <a:spLocks noGrp="1"/>
          </p:cNvSpPr>
          <p:nvPr>
            <p:ph type="sldNum" sz="quarter" idx="10"/>
          </p:nvPr>
        </p:nvSpPr>
        <p:spPr/>
        <p:txBody>
          <a:bodyPr/>
          <a:lstStyle/>
          <a:p>
            <a:fld id="{2603286C-F7A1-4350-BEC4-0CE69D2172FE}" type="slidenum">
              <a:rPr lang="en-US" smtClean="0"/>
              <a:t>17</a:t>
            </a:fld>
            <a:endParaRPr lang="en-US"/>
          </a:p>
        </p:txBody>
      </p:sp>
    </p:spTree>
    <p:extLst>
      <p:ext uri="{BB962C8B-B14F-4D97-AF65-F5344CB8AC3E}">
        <p14:creationId xmlns:p14="http://schemas.microsoft.com/office/powerpoint/2010/main" val="2973870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Force-directed layout of the </a:t>
            </a:r>
            <a:r>
              <a:rPr lang="en-US" sz="1200" b="0" i="0" kern="1200" dirty="0" err="1">
                <a:solidFill>
                  <a:schemeClr val="tx1"/>
                </a:solidFill>
                <a:effectLst/>
                <a:latin typeface="+mn-lt"/>
                <a:ea typeface="+mn-ea"/>
                <a:cs typeface="+mn-cs"/>
              </a:rPr>
              <a:t>eFC</a:t>
            </a:r>
            <a:r>
              <a:rPr lang="en-US" sz="1200" b="0" i="0" kern="1200" dirty="0">
                <a:solidFill>
                  <a:schemeClr val="tx1"/>
                </a:solidFill>
                <a:effectLst/>
                <a:latin typeface="+mn-lt"/>
                <a:ea typeface="+mn-ea"/>
                <a:cs typeface="+mn-cs"/>
              </a:rPr>
              <a:t> matrix (largest connected component after thresholding away weak connections). Nodes in this graph represent edges in the traditional </a:t>
            </a:r>
            <a:r>
              <a:rPr lang="en-US" sz="1200" b="0" i="0" kern="1200" dirty="0" err="1">
                <a:solidFill>
                  <a:schemeClr val="tx1"/>
                </a:solidFill>
                <a:effectLst/>
                <a:latin typeface="+mn-lt"/>
                <a:ea typeface="+mn-ea"/>
                <a:cs typeface="+mn-cs"/>
              </a:rPr>
              <a:t>nFC</a:t>
            </a:r>
            <a:r>
              <a:rPr lang="en-US" sz="1200" b="0" i="0" kern="1200" dirty="0">
                <a:solidFill>
                  <a:schemeClr val="tx1"/>
                </a:solidFill>
                <a:effectLst/>
                <a:latin typeface="+mn-lt"/>
                <a:ea typeface="+mn-ea"/>
                <a:cs typeface="+mn-cs"/>
              </a:rPr>
              <a:t> matrix. Here nodes are colored according to whether the corresponding edge fell within or between cognitive systems. Within-system edges are encircled in black.</a:t>
            </a:r>
            <a:endParaRPr lang="en-US" dirty="0"/>
          </a:p>
        </p:txBody>
      </p:sp>
      <p:sp>
        <p:nvSpPr>
          <p:cNvPr id="4" name="Slide Number Placeholder 3"/>
          <p:cNvSpPr>
            <a:spLocks noGrp="1"/>
          </p:cNvSpPr>
          <p:nvPr>
            <p:ph type="sldNum" sz="quarter" idx="10"/>
          </p:nvPr>
        </p:nvSpPr>
        <p:spPr/>
        <p:txBody>
          <a:bodyPr/>
          <a:lstStyle/>
          <a:p>
            <a:fld id="{2603286C-F7A1-4350-BEC4-0CE69D2172FE}" type="slidenum">
              <a:rPr lang="en-US" smtClean="0"/>
              <a:t>22</a:t>
            </a:fld>
            <a:endParaRPr lang="en-US"/>
          </a:p>
        </p:txBody>
      </p:sp>
    </p:spTree>
    <p:extLst>
      <p:ext uri="{BB962C8B-B14F-4D97-AF65-F5344CB8AC3E}">
        <p14:creationId xmlns:p14="http://schemas.microsoft.com/office/powerpoint/2010/main" val="3318810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Edge communities can be mapped into a [</a:t>
            </a:r>
            <a:r>
              <a:rPr lang="en-US" sz="1200" b="0" i="1" kern="1200" dirty="0">
                <a:solidFill>
                  <a:schemeClr val="tx1"/>
                </a:solidFill>
                <a:effectLst/>
                <a:latin typeface="+mn-lt"/>
                <a:ea typeface="+mn-ea"/>
                <a:cs typeface="+mn-cs"/>
              </a:rPr>
              <a:t>N</a:t>
            </a:r>
            <a:r>
              <a:rPr lang="en-US" sz="1200" b="0" i="0" kern="1200" dirty="0">
                <a:solidFill>
                  <a:schemeClr val="tx1"/>
                </a:solidFill>
                <a:effectLst/>
                <a:latin typeface="+mn-lt"/>
                <a:ea typeface="+mn-ea"/>
                <a:cs typeface="+mn-cs"/>
              </a:rPr>
              <a:t> × </a:t>
            </a:r>
            <a:r>
              <a:rPr lang="en-US" sz="1200" b="0" i="1" kern="1200" dirty="0">
                <a:solidFill>
                  <a:schemeClr val="tx1"/>
                </a:solidFill>
                <a:effectLst/>
                <a:latin typeface="+mn-lt"/>
                <a:ea typeface="+mn-ea"/>
                <a:cs typeface="+mn-cs"/>
              </a:rPr>
              <a:t>N</a:t>
            </a:r>
            <a:r>
              <a:rPr lang="en-US" sz="1200" b="0" i="0" kern="1200" dirty="0">
                <a:solidFill>
                  <a:schemeClr val="tx1"/>
                </a:solidFill>
                <a:effectLst/>
                <a:latin typeface="+mn-lt"/>
                <a:ea typeface="+mn-ea"/>
                <a:cs typeface="+mn-cs"/>
              </a:rPr>
              <a:t>] matrix. The element at row </a:t>
            </a:r>
            <a:r>
              <a:rPr lang="en-US" sz="1200" b="0" i="1" kern="1200" dirty="0">
                <a:solidFill>
                  <a:schemeClr val="tx1"/>
                </a:solidFill>
                <a:effectLst/>
                <a:latin typeface="+mn-lt"/>
                <a:ea typeface="+mn-ea"/>
                <a:cs typeface="+mn-cs"/>
              </a:rPr>
              <a:t>i</a:t>
            </a:r>
            <a:r>
              <a:rPr lang="en-US" sz="1200" b="0" i="0" kern="1200" dirty="0">
                <a:solidFill>
                  <a:schemeClr val="tx1"/>
                </a:solidFill>
                <a:effectLst/>
                <a:latin typeface="+mn-lt"/>
                <a:ea typeface="+mn-ea"/>
                <a:cs typeface="+mn-cs"/>
              </a:rPr>
              <a:t> and column </a:t>
            </a:r>
            <a:r>
              <a:rPr lang="en-US" sz="1200" b="0" i="1" kern="1200" dirty="0">
                <a:solidFill>
                  <a:schemeClr val="tx1"/>
                </a:solidFill>
                <a:effectLst/>
                <a:latin typeface="+mn-lt"/>
                <a:ea typeface="+mn-ea"/>
                <a:cs typeface="+mn-cs"/>
              </a:rPr>
              <a:t>j</a:t>
            </a:r>
            <a:r>
              <a:rPr lang="en-US" sz="1200" b="0" i="0" kern="1200" dirty="0">
                <a:solidFill>
                  <a:schemeClr val="tx1"/>
                </a:solidFill>
                <a:effectLst/>
                <a:latin typeface="+mn-lt"/>
                <a:ea typeface="+mn-ea"/>
                <a:cs typeface="+mn-cs"/>
              </a:rPr>
              <a:t> of the edge community matrix denotes the community label of edge {</a:t>
            </a:r>
            <a:r>
              <a:rPr lang="en-US" sz="1200" b="0" i="1" kern="1200" dirty="0" err="1">
                <a:solidFill>
                  <a:schemeClr val="tx1"/>
                </a:solidFill>
                <a:effectLst/>
                <a:latin typeface="+mn-lt"/>
                <a:ea typeface="+mn-ea"/>
                <a:cs typeface="+mn-cs"/>
              </a:rPr>
              <a:t>i</a:t>
            </a:r>
            <a:r>
              <a:rPr lang="en-US" sz="1200" b="0" i="0" kern="1200" dirty="0" err="1">
                <a:solidFill>
                  <a:schemeClr val="tx1"/>
                </a:solidFill>
                <a:effectLst/>
                <a:latin typeface="+mn-lt"/>
                <a:ea typeface="+mn-ea"/>
                <a:cs typeface="+mn-cs"/>
              </a:rPr>
              <a:t>,</a:t>
            </a:r>
            <a:r>
              <a:rPr lang="en-US" sz="1200" b="0" i="1" kern="1200" dirty="0" err="1">
                <a:solidFill>
                  <a:schemeClr val="tx1"/>
                </a:solidFill>
                <a:effectLst/>
                <a:latin typeface="+mn-lt"/>
                <a:ea typeface="+mn-ea"/>
                <a:cs typeface="+mn-cs"/>
              </a:rPr>
              <a:t>j</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We can then calculate the similarity of edge communities involving nodes </a:t>
            </a:r>
            <a:r>
              <a:rPr lang="en-US" sz="1200" b="0" i="1" kern="1200" dirty="0">
                <a:solidFill>
                  <a:schemeClr val="tx1"/>
                </a:solidFill>
                <a:effectLst/>
                <a:latin typeface="+mn-lt"/>
                <a:ea typeface="+mn-ea"/>
                <a:cs typeface="+mn-cs"/>
              </a:rPr>
              <a:t>i</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j</a:t>
            </a:r>
            <a:r>
              <a:rPr lang="en-US" sz="1200" b="0" i="0" kern="1200" dirty="0">
                <a:solidFill>
                  <a:schemeClr val="tx1"/>
                </a:solidFill>
                <a:effectLst/>
                <a:latin typeface="+mn-lt"/>
                <a:ea typeface="+mn-ea"/>
                <a:cs typeface="+mn-cs"/>
              </a:rPr>
              <a:t> by comparing the values of columns </a:t>
            </a:r>
            <a:r>
              <a:rPr lang="en-US" sz="1200" b="0" i="1" kern="1200" dirty="0">
                <a:solidFill>
                  <a:schemeClr val="tx1"/>
                </a:solidFill>
                <a:effectLst/>
                <a:latin typeface="+mn-lt"/>
                <a:ea typeface="+mn-ea"/>
                <a:cs typeface="+mn-cs"/>
              </a:rPr>
              <a:t>i</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j</a:t>
            </a:r>
            <a:r>
              <a:rPr lang="en-US" sz="1200" b="0" i="0" kern="1200" dirty="0">
                <a:solidFill>
                  <a:schemeClr val="tx1"/>
                </a:solidFill>
                <a:effectLst/>
                <a:latin typeface="+mn-lt"/>
                <a:ea typeface="+mn-ea"/>
                <a:cs typeface="+mn-cs"/>
              </a:rPr>
              <a:t>. This matrix depicts the similarity for all pairs of nodes. </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Within-system similarity values for each of the 16 pre-defined brain systems; </a:t>
            </a:r>
            <a:r>
              <a:rPr lang="en-US" sz="1200" b="0" i="1" kern="1200" dirty="0">
                <a:solidFill>
                  <a:schemeClr val="tx1"/>
                </a:solidFill>
                <a:effectLst/>
                <a:latin typeface="+mn-lt"/>
                <a:ea typeface="+mn-ea"/>
                <a:cs typeface="+mn-cs"/>
              </a:rPr>
              <a:t>n</a:t>
            </a:r>
            <a:r>
              <a:rPr lang="en-US" sz="1200" b="0" i="0" kern="1200" dirty="0">
                <a:solidFill>
                  <a:schemeClr val="tx1"/>
                </a:solidFill>
                <a:effectLst/>
                <a:latin typeface="+mn-lt"/>
                <a:ea typeface="+mn-ea"/>
                <a:cs typeface="+mn-cs"/>
              </a:rPr>
              <a:t> = 1,272 within-system similarity values. Box plots, shown in green and overlaid on data points, depict the IQR (box) and the median value of the distribution. Whiskers extend to the nearest points ±1.5× IQR above and below the 25th and 75th percentiles.</a:t>
            </a:r>
            <a:endParaRPr lang="en-US" dirty="0"/>
          </a:p>
        </p:txBody>
      </p:sp>
      <p:sp>
        <p:nvSpPr>
          <p:cNvPr id="4" name="Slide Number Placeholder 3"/>
          <p:cNvSpPr>
            <a:spLocks noGrp="1"/>
          </p:cNvSpPr>
          <p:nvPr>
            <p:ph type="sldNum" sz="quarter" idx="10"/>
          </p:nvPr>
        </p:nvSpPr>
        <p:spPr/>
        <p:txBody>
          <a:bodyPr/>
          <a:lstStyle/>
          <a:p>
            <a:fld id="{2603286C-F7A1-4350-BEC4-0CE69D2172FE}" type="slidenum">
              <a:rPr lang="en-US" smtClean="0"/>
              <a:t>23</a:t>
            </a:fld>
            <a:endParaRPr lang="en-US"/>
          </a:p>
        </p:txBody>
      </p:sp>
    </p:spTree>
    <p:extLst>
      <p:ext uri="{BB962C8B-B14F-4D97-AF65-F5344CB8AC3E}">
        <p14:creationId xmlns:p14="http://schemas.microsoft.com/office/powerpoint/2010/main" val="2900557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Taxonomy of existing methods for modeling functional and effective connectivity patterns using fMRI. Each of the identified methods can be represented in terms of a graph, where the nodes correspond to cortical or subcortical regions and the edges represent (directed or undirected) connections (</a:t>
            </a:r>
            <a:r>
              <a:rPr lang="en-US" dirty="0" err="1"/>
              <a:t>Bullmore</a:t>
            </a:r>
            <a:r>
              <a:rPr lang="en-US" dirty="0"/>
              <a:t> and </a:t>
            </a:r>
            <a:r>
              <a:rPr lang="en-US" dirty="0" err="1"/>
              <a:t>Sporns</a:t>
            </a:r>
            <a:r>
              <a:rPr lang="en-US" dirty="0"/>
              <a:t>, 2012); thereby all of them can be further examined with graph-theoretic measures.</a:t>
            </a:r>
          </a:p>
        </p:txBody>
      </p:sp>
      <p:sp>
        <p:nvSpPr>
          <p:cNvPr id="4" name="Slide Number Placeholder 3"/>
          <p:cNvSpPr>
            <a:spLocks noGrp="1"/>
          </p:cNvSpPr>
          <p:nvPr>
            <p:ph type="sldNum" sz="quarter" idx="5"/>
          </p:nvPr>
        </p:nvSpPr>
        <p:spPr/>
        <p:txBody>
          <a:bodyPr/>
          <a:lstStyle/>
          <a:p>
            <a:fld id="{2603286C-F7A1-4350-BEC4-0CE69D2172FE}" type="slidenum">
              <a:rPr lang="en-US" smtClean="0"/>
              <a:t>4</a:t>
            </a:fld>
            <a:endParaRPr lang="en-US"/>
          </a:p>
        </p:txBody>
      </p:sp>
    </p:spTree>
    <p:extLst>
      <p:ext uri="{BB962C8B-B14F-4D97-AF65-F5344CB8AC3E}">
        <p14:creationId xmlns:p14="http://schemas.microsoft.com/office/powerpoint/2010/main" val="727494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novelty of the approach introduced by </a:t>
            </a:r>
            <a:r>
              <a:rPr lang="en-US" dirty="0" err="1"/>
              <a:t>Faskowitz</a:t>
            </a:r>
            <a:r>
              <a:rPr lang="en-US" dirty="0"/>
              <a:t> and colleagues is that it overcomes limitations of previous methods that assign brain regions to only one community.</a:t>
            </a:r>
          </a:p>
        </p:txBody>
      </p:sp>
      <p:sp>
        <p:nvSpPr>
          <p:cNvPr id="4" name="Slide Number Placeholder 3"/>
          <p:cNvSpPr>
            <a:spLocks noGrp="1"/>
          </p:cNvSpPr>
          <p:nvPr>
            <p:ph type="sldNum" sz="quarter" idx="10"/>
          </p:nvPr>
        </p:nvSpPr>
        <p:spPr/>
        <p:txBody>
          <a:bodyPr/>
          <a:lstStyle/>
          <a:p>
            <a:fld id="{2603286C-F7A1-4350-BEC4-0CE69D2172FE}" type="slidenum">
              <a:rPr lang="en-US" smtClean="0"/>
              <a:t>7</a:t>
            </a:fld>
            <a:endParaRPr lang="en-US"/>
          </a:p>
        </p:txBody>
      </p:sp>
    </p:spTree>
    <p:extLst>
      <p:ext uri="{BB962C8B-B14F-4D97-AF65-F5344CB8AC3E}">
        <p14:creationId xmlns:p14="http://schemas.microsoft.com/office/powerpoint/2010/main" val="12884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New metrics for network neuroscience. Traditional approaches for measuring brain networks focus on characterizing properties of brain regions using node functional connectivity (</a:t>
            </a:r>
            <a:r>
              <a:rPr lang="en-US" sz="1200" b="0" i="0" kern="1200" dirty="0" err="1">
                <a:solidFill>
                  <a:schemeClr val="tx1"/>
                </a:solidFill>
                <a:effectLst/>
                <a:latin typeface="+mn-lt"/>
                <a:ea typeface="+mn-ea"/>
                <a:cs typeface="+mn-cs"/>
              </a:rPr>
              <a:t>nFC</a:t>
            </a:r>
            <a:r>
              <a:rPr lang="en-US" sz="1200" b="0" i="0" kern="1200" dirty="0">
                <a:solidFill>
                  <a:schemeClr val="tx1"/>
                </a:solidFill>
                <a:effectLst/>
                <a:latin typeface="+mn-lt"/>
                <a:ea typeface="+mn-ea"/>
                <a:cs typeface="+mn-cs"/>
              </a:rPr>
              <a:t>, left). The new edge-centric approach introduced by </a:t>
            </a:r>
            <a:r>
              <a:rPr lang="en-US" sz="1200" b="0" i="0" kern="1200" dirty="0" err="1">
                <a:solidFill>
                  <a:schemeClr val="tx1"/>
                </a:solidFill>
                <a:effectLst/>
                <a:latin typeface="+mn-lt"/>
                <a:ea typeface="+mn-ea"/>
                <a:cs typeface="+mn-cs"/>
              </a:rPr>
              <a:t>Faskowitz</a:t>
            </a:r>
            <a:r>
              <a:rPr lang="en-US" sz="1200" b="0" i="0" kern="1200" dirty="0">
                <a:solidFill>
                  <a:schemeClr val="tx1"/>
                </a:solidFill>
                <a:effectLst/>
                <a:latin typeface="+mn-lt"/>
                <a:ea typeface="+mn-ea"/>
                <a:cs typeface="+mn-cs"/>
              </a:rPr>
              <a:t> and colleagues estimates the extent to which dynamic interactions across connections of the brain share similar patterns using edge functional connectivity (</a:t>
            </a:r>
            <a:r>
              <a:rPr lang="en-US" sz="1200" b="0" i="0" kern="1200" dirty="0" err="1">
                <a:solidFill>
                  <a:schemeClr val="tx1"/>
                </a:solidFill>
                <a:effectLst/>
                <a:latin typeface="+mn-lt"/>
                <a:ea typeface="+mn-ea"/>
                <a:cs typeface="+mn-cs"/>
              </a:rPr>
              <a:t>eFC</a:t>
            </a:r>
            <a:r>
              <a:rPr lang="en-US" sz="1200" b="0" i="0" kern="1200" dirty="0">
                <a:solidFill>
                  <a:schemeClr val="tx1"/>
                </a:solidFill>
                <a:effectLst/>
                <a:latin typeface="+mn-lt"/>
                <a:ea typeface="+mn-ea"/>
                <a:cs typeface="+mn-cs"/>
              </a:rPr>
              <a:t>, right). These two metrics provide complementary information, emphasizing different features of brain networks. As shown in the bottom right, two sets of nodes that each exhibit weak </a:t>
            </a:r>
            <a:r>
              <a:rPr lang="en-US" sz="1200" b="0" i="0" kern="1200" dirty="0" err="1">
                <a:solidFill>
                  <a:schemeClr val="tx1"/>
                </a:solidFill>
                <a:effectLst/>
                <a:latin typeface="+mn-lt"/>
                <a:ea typeface="+mn-ea"/>
                <a:cs typeface="+mn-cs"/>
              </a:rPr>
              <a:t>nFC</a:t>
            </a:r>
            <a:r>
              <a:rPr lang="en-US" sz="1200" b="0" i="0" kern="1200" dirty="0">
                <a:solidFill>
                  <a:schemeClr val="tx1"/>
                </a:solidFill>
                <a:effectLst/>
                <a:latin typeface="+mn-lt"/>
                <a:ea typeface="+mn-ea"/>
                <a:cs typeface="+mn-cs"/>
              </a:rPr>
              <a:t> can nevertheless exhibit strong </a:t>
            </a:r>
            <a:r>
              <a:rPr lang="en-US" sz="1200" b="0" i="0" kern="1200" dirty="0" err="1">
                <a:solidFill>
                  <a:schemeClr val="tx1"/>
                </a:solidFill>
                <a:effectLst/>
                <a:latin typeface="+mn-lt"/>
                <a:ea typeface="+mn-ea"/>
                <a:cs typeface="+mn-cs"/>
              </a:rPr>
              <a:t>eFC</a:t>
            </a:r>
            <a:r>
              <a:rPr lang="en-US" sz="1200" b="0" i="0" kern="1200" dirty="0">
                <a:solidFill>
                  <a:schemeClr val="tx1"/>
                </a:solidFill>
                <a:effectLst/>
                <a:latin typeface="+mn-lt"/>
                <a:ea typeface="+mn-ea"/>
                <a:cs typeface="+mn-cs"/>
              </a:rPr>
              <a:t> if the edges connecting them instantaneously co-fluctuate. </a:t>
            </a:r>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2603286C-F7A1-4350-BEC4-0CE69D2172FE}" type="slidenum">
              <a:rPr lang="en-US" smtClean="0"/>
              <a:t>8</a:t>
            </a:fld>
            <a:endParaRPr lang="en-US"/>
          </a:p>
        </p:txBody>
      </p:sp>
    </p:spTree>
    <p:extLst>
      <p:ext uri="{BB962C8B-B14F-4D97-AF65-F5344CB8AC3E}">
        <p14:creationId xmlns:p14="http://schemas.microsoft.com/office/powerpoint/2010/main" val="911246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Supplementary Figure 1. An intuitive schematic of edge functional connectivity. </a:t>
            </a:r>
            <a:r>
              <a:rPr lang="en-US" dirty="0"/>
              <a:t>(a) Functional connectivity measures the statistical similarity of activity recorded from pairs of neural elements (nodes). (b) Strong functional connectivity reflects temporally correlated activity (top), which can informally be interpreted as a measure of communication or the strength with which nodes are conversing. Conversely, weak functional connectivity (bottom) reflects asynchronous activity, indicating the absence of communication. The edge-centric perspective, on the other hand, tracks the conversation between two nodes across time (the shading with red boxes indicate the instantaneous magnitude of conversation; darker and lighter colors indicate strong and weak communication, respectively). These time-varying estimates – which we refer to as “edge time series” – can be related to one another through the construct of edge functional connectivity. Whereas traditional node functional connectivity measures the extent to which two nodes converse with one another on average, edge functional connectivity focuses on the dynamics of their conversation and estimates the extent to which similar conversations are taking place in the brain simultaneously. Node and edge functional connectivity are complementary to one another and emphasize unique features of brain networks. Consider the examples shown in panels c-e. In c we show a case of two functionally connected pairs of nodes whose edge time series are also correlated (see red squares between the two time series). Strong node functional connectivity, however, does not imply strong edge connectivity. In panel d we show, again, two functionally connected nodes whose edge times series are exactly asynchronous and whose edge connectivity would be weak. Similarly, weak node functional connectivity does not imply weak edge connectivity. In panel e we show examples of weakly functionally connected nodes whose edge time series are nonetheless correlated with one another. We note that this schematic serves only to provide an intuitive description of </a:t>
            </a:r>
            <a:r>
              <a:rPr lang="en-US" dirty="0" err="1"/>
              <a:t>eFC</a:t>
            </a:r>
            <a:r>
              <a:rPr lang="en-US" dirty="0"/>
              <a:t> and its relationship with </a:t>
            </a:r>
            <a:r>
              <a:rPr lang="en-US" dirty="0" err="1"/>
              <a:t>nFC</a:t>
            </a:r>
            <a:r>
              <a:rPr lang="en-US" dirty="0"/>
              <a:t>. In reality, neural time series are signed and continuously-valued; their statistical dependences are more complicated than the idealized relationships depicted in panels b-e.</a:t>
            </a:r>
          </a:p>
        </p:txBody>
      </p:sp>
      <p:sp>
        <p:nvSpPr>
          <p:cNvPr id="4" name="Slide Number Placeholder 3"/>
          <p:cNvSpPr>
            <a:spLocks noGrp="1"/>
          </p:cNvSpPr>
          <p:nvPr>
            <p:ph type="sldNum" sz="quarter" idx="10"/>
          </p:nvPr>
        </p:nvSpPr>
        <p:spPr/>
        <p:txBody>
          <a:bodyPr/>
          <a:lstStyle/>
          <a:p>
            <a:fld id="{2603286C-F7A1-4350-BEC4-0CE69D2172FE}" type="slidenum">
              <a:rPr lang="en-US" smtClean="0"/>
              <a:t>9</a:t>
            </a:fld>
            <a:endParaRPr lang="en-US"/>
          </a:p>
        </p:txBody>
      </p:sp>
    </p:spTree>
    <p:extLst>
      <p:ext uri="{BB962C8B-B14F-4D97-AF65-F5344CB8AC3E}">
        <p14:creationId xmlns:p14="http://schemas.microsoft.com/office/powerpoint/2010/main" val="3242573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03286C-F7A1-4350-BEC4-0CE69D2172FE}" type="slidenum">
              <a:rPr lang="en-US" smtClean="0"/>
              <a:t>10</a:t>
            </a:fld>
            <a:endParaRPr lang="en-US"/>
          </a:p>
        </p:txBody>
      </p:sp>
    </p:spTree>
    <p:extLst>
      <p:ext uri="{BB962C8B-B14F-4D97-AF65-F5344CB8AC3E}">
        <p14:creationId xmlns:p14="http://schemas.microsoft.com/office/powerpoint/2010/main" val="273232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Each element of the </a:t>
            </a:r>
            <a:r>
              <a:rPr lang="en-US" sz="1200" b="0" i="0" kern="1200" dirty="0" err="1">
                <a:solidFill>
                  <a:schemeClr val="tx1"/>
                </a:solidFill>
                <a:effectLst/>
                <a:latin typeface="+mn-lt"/>
                <a:ea typeface="+mn-ea"/>
                <a:cs typeface="+mn-cs"/>
              </a:rPr>
              <a:t>eFC</a:t>
            </a:r>
            <a:r>
              <a:rPr lang="en-US" sz="1200" b="0" i="0" kern="1200" dirty="0">
                <a:solidFill>
                  <a:schemeClr val="tx1"/>
                </a:solidFill>
                <a:effectLst/>
                <a:latin typeface="+mn-lt"/>
                <a:ea typeface="+mn-ea"/>
                <a:cs typeface="+mn-cs"/>
              </a:rPr>
              <a:t> matrix is calculated based on the fMRI BOLD activity time series from four nodes (brain regions). </a:t>
            </a:r>
            <a:r>
              <a:rPr lang="en-US" sz="1200" b="1" i="0" kern="1200" dirty="0" err="1">
                <a:solidFill>
                  <a:schemeClr val="tx1"/>
                </a:solidFill>
                <a:effectLst/>
                <a:latin typeface="+mn-lt"/>
                <a:ea typeface="+mn-ea"/>
                <a:cs typeface="+mn-cs"/>
              </a:rPr>
              <a:t>a</a:t>
            </a:r>
            <a:r>
              <a:rPr lang="en-US" sz="1200" b="0" i="0" kern="1200" dirty="0" err="1">
                <a:solidFill>
                  <a:schemeClr val="tx1"/>
                </a:solidFill>
                <a:effectLst/>
                <a:latin typeface="+mn-lt"/>
                <a:ea typeface="+mn-ea"/>
                <a:cs typeface="+mn-cs"/>
              </a:rPr>
              <a:t>,</a:t>
            </a:r>
            <a:r>
              <a:rPr lang="en-US" sz="1200" b="1" i="0" kern="1200" dirty="0" err="1">
                <a:solidFill>
                  <a:schemeClr val="tx1"/>
                </a:solidFill>
                <a:effectLst/>
                <a:latin typeface="+mn-lt"/>
                <a:ea typeface="+mn-ea"/>
                <a:cs typeface="+mn-cs"/>
              </a:rPr>
              <a:t>d</a:t>
            </a:r>
            <a:r>
              <a:rPr lang="en-US" sz="1200" b="0" i="0" kern="1200" dirty="0">
                <a:solidFill>
                  <a:schemeClr val="tx1"/>
                </a:solidFill>
                <a:effectLst/>
                <a:latin typeface="+mn-lt"/>
                <a:ea typeface="+mn-ea"/>
                <a:cs typeface="+mn-cs"/>
              </a:rPr>
              <a:t>, We show four representative times series from regions </a:t>
            </a:r>
            <a:r>
              <a:rPr lang="en-US" sz="1200" b="0" i="1" kern="1200" dirty="0">
                <a:solidFill>
                  <a:schemeClr val="tx1"/>
                </a:solidFill>
                <a:effectLst/>
                <a:latin typeface="+mn-lt"/>
                <a:ea typeface="+mn-ea"/>
                <a:cs typeface="+mn-cs"/>
              </a:rPr>
              <a:t>i</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j</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u</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v</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nFC</a:t>
            </a:r>
            <a:r>
              <a:rPr lang="en-US" sz="1200" b="0" i="0" kern="1200" dirty="0">
                <a:solidFill>
                  <a:schemeClr val="tx1"/>
                </a:solidFill>
                <a:effectLst/>
                <a:latin typeface="+mn-lt"/>
                <a:ea typeface="+mn-ea"/>
                <a:cs typeface="+mn-cs"/>
              </a:rPr>
              <a:t> is typically calculated by standardizing (</a:t>
            </a:r>
            <a:r>
              <a:rPr lang="en-US" sz="1200" b="0" i="1" kern="1200" dirty="0">
                <a:solidFill>
                  <a:schemeClr val="tx1"/>
                </a:solidFill>
                <a:effectLst/>
                <a:latin typeface="+mn-lt"/>
                <a:ea typeface="+mn-ea"/>
                <a:cs typeface="+mn-cs"/>
              </a:rPr>
              <a:t>z-</a:t>
            </a:r>
            <a:r>
              <a:rPr lang="en-US" sz="1200" b="0" i="0" kern="1200" dirty="0">
                <a:solidFill>
                  <a:schemeClr val="tx1"/>
                </a:solidFill>
                <a:effectLst/>
                <a:latin typeface="+mn-lt"/>
                <a:ea typeface="+mn-ea"/>
                <a:cs typeface="+mn-cs"/>
              </a:rPr>
              <a:t>scoring) each time series, performing an element-wise product (dot product) of time series pairs and calculating the average value of a product time series (actually the sum of each element divided by </a:t>
            </a:r>
            <a:r>
              <a:rPr lang="en-US" sz="1200" b="0" i="1"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 − 1, where </a:t>
            </a:r>
            <a:r>
              <a:rPr lang="en-US" sz="1200" b="0" i="1"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 is the number of observations). To calculate </a:t>
            </a:r>
            <a:r>
              <a:rPr lang="en-US" sz="1200" b="0" i="0" kern="1200" dirty="0" err="1">
                <a:solidFill>
                  <a:schemeClr val="tx1"/>
                </a:solidFill>
                <a:effectLst/>
                <a:latin typeface="+mn-lt"/>
                <a:ea typeface="+mn-ea"/>
                <a:cs typeface="+mn-cs"/>
              </a:rPr>
              <a:t>eFC</a:t>
            </a:r>
            <a:r>
              <a:rPr lang="en-US" sz="1200" b="0" i="0" kern="1200" dirty="0">
                <a:solidFill>
                  <a:schemeClr val="tx1"/>
                </a:solidFill>
                <a:effectLst/>
                <a:latin typeface="+mn-lt"/>
                <a:ea typeface="+mn-ea"/>
                <a:cs typeface="+mn-cs"/>
              </a:rPr>
              <a:t>, we retain the vectors of element-wise products for every pair of regions. </a:t>
            </a:r>
            <a:r>
              <a:rPr lang="en-US" sz="1200" b="1" i="0" kern="1200" dirty="0" err="1">
                <a:solidFill>
                  <a:schemeClr val="tx1"/>
                </a:solidFill>
                <a:effectLst/>
                <a:latin typeface="+mn-lt"/>
                <a:ea typeface="+mn-ea"/>
                <a:cs typeface="+mn-cs"/>
              </a:rPr>
              <a:t>b</a:t>
            </a:r>
            <a:r>
              <a:rPr lang="en-US" sz="1200" b="0" i="0" kern="1200" dirty="0" err="1">
                <a:solidFill>
                  <a:schemeClr val="tx1"/>
                </a:solidFill>
                <a:effectLst/>
                <a:latin typeface="+mn-lt"/>
                <a:ea typeface="+mn-ea"/>
                <a:cs typeface="+mn-cs"/>
              </a:rPr>
              <a:t>,</a:t>
            </a:r>
            <a:r>
              <a:rPr lang="en-US" sz="1200" b="1" i="0" kern="1200" dirty="0" err="1">
                <a:solidFill>
                  <a:schemeClr val="tx1"/>
                </a:solidFill>
                <a:effectLst/>
                <a:latin typeface="+mn-lt"/>
                <a:ea typeface="+mn-ea"/>
                <a:cs typeface="+mn-cs"/>
              </a:rPr>
              <a:t>e</a:t>
            </a:r>
            <a:r>
              <a:rPr lang="en-US" sz="1200" b="0" i="0" kern="1200" dirty="0">
                <a:solidFill>
                  <a:schemeClr val="tx1"/>
                </a:solidFill>
                <a:effectLst/>
                <a:latin typeface="+mn-lt"/>
                <a:ea typeface="+mn-ea"/>
                <a:cs typeface="+mn-cs"/>
              </a:rPr>
              <a:t>, We show product time series for the pairs {</a:t>
            </a:r>
            <a:r>
              <a:rPr lang="en-US" sz="1200" b="0" i="1" kern="1200" dirty="0" err="1">
                <a:solidFill>
                  <a:schemeClr val="tx1"/>
                </a:solidFill>
                <a:effectLst/>
                <a:latin typeface="+mn-lt"/>
                <a:ea typeface="+mn-ea"/>
                <a:cs typeface="+mn-cs"/>
              </a:rPr>
              <a:t>i</a:t>
            </a:r>
            <a:r>
              <a:rPr lang="en-US" sz="1200" b="0" i="0" kern="1200" dirty="0" err="1">
                <a:solidFill>
                  <a:schemeClr val="tx1"/>
                </a:solidFill>
                <a:effectLst/>
                <a:latin typeface="+mn-lt"/>
                <a:ea typeface="+mn-ea"/>
                <a:cs typeface="+mn-cs"/>
              </a:rPr>
              <a:t>,</a:t>
            </a:r>
            <a:r>
              <a:rPr lang="en-US" sz="1200" b="0" i="1" kern="1200" dirty="0" err="1">
                <a:solidFill>
                  <a:schemeClr val="tx1"/>
                </a:solidFill>
                <a:effectLst/>
                <a:latin typeface="+mn-lt"/>
                <a:ea typeface="+mn-ea"/>
                <a:cs typeface="+mn-cs"/>
              </a:rPr>
              <a:t>j</a:t>
            </a:r>
            <a:r>
              <a:rPr lang="en-US" sz="1200" b="0" i="0" kern="1200" dirty="0">
                <a:solidFill>
                  <a:schemeClr val="tx1"/>
                </a:solidFill>
                <a:effectLst/>
                <a:latin typeface="+mn-lt"/>
                <a:ea typeface="+mn-ea"/>
                <a:cs typeface="+mn-cs"/>
              </a:rPr>
              <a:t>} and {</a:t>
            </a:r>
            <a:r>
              <a:rPr lang="en-US" sz="1200" b="0" i="1" kern="1200" dirty="0" err="1">
                <a:solidFill>
                  <a:schemeClr val="tx1"/>
                </a:solidFill>
                <a:effectLst/>
                <a:latin typeface="+mn-lt"/>
                <a:ea typeface="+mn-ea"/>
                <a:cs typeface="+mn-cs"/>
              </a:rPr>
              <a:t>u</a:t>
            </a:r>
            <a:r>
              <a:rPr lang="en-US" sz="1200" b="0" i="0" kern="1200" dirty="0" err="1">
                <a:solidFill>
                  <a:schemeClr val="tx1"/>
                </a:solidFill>
                <a:effectLst/>
                <a:latin typeface="+mn-lt"/>
                <a:ea typeface="+mn-ea"/>
                <a:cs typeface="+mn-cs"/>
              </a:rPr>
              <a:t>,</a:t>
            </a:r>
            <a:r>
              <a:rPr lang="en-US" sz="1200" b="0" i="1" kern="1200" dirty="0" err="1">
                <a:solidFill>
                  <a:schemeClr val="tx1"/>
                </a:solidFill>
                <a:effectLst/>
                <a:latin typeface="+mn-lt"/>
                <a:ea typeface="+mn-ea"/>
                <a:cs typeface="+mn-cs"/>
              </a:rPr>
              <a:t>v</a:t>
            </a:r>
            <a:r>
              <a:rPr lang="en-US" sz="1200" b="0" i="0" kern="1200" dirty="0">
                <a:solidFill>
                  <a:schemeClr val="tx1"/>
                </a:solidFill>
                <a:effectLst/>
                <a:latin typeface="+mn-lt"/>
                <a:ea typeface="+mn-ea"/>
                <a:cs typeface="+mn-cs"/>
              </a:rPr>
              <a:t>}, respectively. The elements of these product time series represent the magnitude of time-resolved co-fluctuation between region pairs (or edges in the </a:t>
            </a:r>
            <a:r>
              <a:rPr lang="en-US" sz="1200" b="0" i="0" kern="1200" dirty="0" err="1">
                <a:solidFill>
                  <a:schemeClr val="tx1"/>
                </a:solidFill>
                <a:effectLst/>
                <a:latin typeface="+mn-lt"/>
                <a:ea typeface="+mn-ea"/>
                <a:cs typeface="+mn-cs"/>
              </a:rPr>
              <a:t>nFC</a:t>
            </a:r>
            <a:r>
              <a:rPr lang="en-US" sz="1200" b="0" i="0" kern="1200" dirty="0">
                <a:solidFill>
                  <a:schemeClr val="tx1"/>
                </a:solidFill>
                <a:effectLst/>
                <a:latin typeface="+mn-lt"/>
                <a:ea typeface="+mn-ea"/>
                <a:cs typeface="+mn-cs"/>
              </a:rPr>
              <a:t> graph). We can calculate the magnitude of </a:t>
            </a:r>
            <a:r>
              <a:rPr lang="en-US" sz="1200" b="0" i="0" kern="1200" dirty="0" err="1">
                <a:solidFill>
                  <a:schemeClr val="tx1"/>
                </a:solidFill>
                <a:effectLst/>
                <a:latin typeface="+mn-lt"/>
                <a:ea typeface="+mn-ea"/>
                <a:cs typeface="+mn-cs"/>
              </a:rPr>
              <a:t>eFC</a:t>
            </a:r>
            <a:r>
              <a:rPr lang="en-US" sz="1200" b="0" i="0" kern="1200" dirty="0">
                <a:solidFill>
                  <a:schemeClr val="tx1"/>
                </a:solidFill>
                <a:effectLst/>
                <a:latin typeface="+mn-lt"/>
                <a:ea typeface="+mn-ea"/>
                <a:cs typeface="+mn-cs"/>
              </a:rPr>
              <a:t> by performing an </a:t>
            </a:r>
            <a:r>
              <a:rPr lang="en-US" sz="1200" b="1" i="0" kern="1200" dirty="0">
                <a:solidFill>
                  <a:schemeClr val="tx1"/>
                </a:solidFill>
                <a:effectLst/>
                <a:latin typeface="+mn-lt"/>
                <a:ea typeface="+mn-ea"/>
                <a:cs typeface="+mn-cs"/>
              </a:rPr>
              <a:t>element-wise multiplication of the product time series and normalizing the sum by the squared root standard deviations of both time series, ensuring that the magnitude of </a:t>
            </a:r>
            <a:r>
              <a:rPr lang="en-US" sz="1200" b="1" i="0" kern="1200" dirty="0" err="1">
                <a:solidFill>
                  <a:schemeClr val="tx1"/>
                </a:solidFill>
                <a:effectLst/>
                <a:latin typeface="+mn-lt"/>
                <a:ea typeface="+mn-ea"/>
                <a:cs typeface="+mn-cs"/>
              </a:rPr>
              <a:t>eFC</a:t>
            </a:r>
            <a:r>
              <a:rPr lang="en-US" sz="1200" b="1" i="0" kern="1200" dirty="0">
                <a:solidFill>
                  <a:schemeClr val="tx1"/>
                </a:solidFill>
                <a:effectLst/>
                <a:latin typeface="+mn-lt"/>
                <a:ea typeface="+mn-ea"/>
                <a:cs typeface="+mn-cs"/>
              </a:rPr>
              <a:t> is bounded to the interval [−1,1].</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f</a:t>
            </a:r>
            <a:r>
              <a:rPr lang="en-US" sz="1200" b="0" i="0" kern="1200" dirty="0">
                <a:solidFill>
                  <a:schemeClr val="tx1"/>
                </a:solidFill>
                <a:effectLst/>
                <a:latin typeface="+mn-lt"/>
                <a:ea typeface="+mn-ea"/>
                <a:cs typeface="+mn-cs"/>
              </a:rPr>
              <a:t>, The resulting value is stored in the </a:t>
            </a:r>
            <a:r>
              <a:rPr lang="en-US" sz="1200" b="0" i="0" kern="1200" dirty="0" err="1">
                <a:solidFill>
                  <a:schemeClr val="tx1"/>
                </a:solidFill>
                <a:effectLst/>
                <a:latin typeface="+mn-lt"/>
                <a:ea typeface="+mn-ea"/>
                <a:cs typeface="+mn-cs"/>
              </a:rPr>
              <a:t>eFC</a:t>
            </a:r>
            <a:r>
              <a:rPr lang="en-US" sz="1200" b="0" i="0" kern="1200" dirty="0">
                <a:solidFill>
                  <a:schemeClr val="tx1"/>
                </a:solidFill>
                <a:effectLst/>
                <a:latin typeface="+mn-lt"/>
                <a:ea typeface="+mn-ea"/>
                <a:cs typeface="+mn-cs"/>
              </a:rPr>
              <a:t> matrix.</a:t>
            </a:r>
          </a:p>
          <a:p>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calculating </a:t>
            </a:r>
            <a:r>
              <a:rPr lang="en-US" sz="1200" b="0" i="0" kern="1200" dirty="0" err="1">
                <a:solidFill>
                  <a:schemeClr val="tx1"/>
                </a:solidFill>
                <a:effectLst/>
                <a:latin typeface="+mn-lt"/>
                <a:ea typeface="+mn-ea"/>
                <a:cs typeface="+mn-cs"/>
              </a:rPr>
              <a:t>eFC</a:t>
            </a:r>
            <a:r>
              <a:rPr lang="en-US" sz="1200" b="0" i="0" kern="1200" dirty="0">
                <a:solidFill>
                  <a:schemeClr val="tx1"/>
                </a:solidFill>
                <a:effectLst/>
                <a:latin typeface="+mn-lt"/>
                <a:ea typeface="+mn-ea"/>
                <a:cs typeface="+mn-cs"/>
              </a:rPr>
              <a:t> can be accomplished in three steps,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Starting by </a:t>
            </a:r>
            <a:r>
              <a:rPr lang="en-US" sz="1200" b="0" i="1" kern="1200" dirty="0">
                <a:solidFill>
                  <a:schemeClr val="tx1"/>
                </a:solidFill>
                <a:effectLst/>
                <a:latin typeface="+mn-lt"/>
                <a:ea typeface="+mn-ea"/>
                <a:cs typeface="+mn-cs"/>
              </a:rPr>
              <a:t>z-</a:t>
            </a:r>
            <a:r>
              <a:rPr lang="en-US" sz="1200" b="0" i="0" kern="1200" dirty="0">
                <a:solidFill>
                  <a:schemeClr val="tx1"/>
                </a:solidFill>
                <a:effectLst/>
                <a:latin typeface="+mn-lt"/>
                <a:ea typeface="+mn-ea"/>
                <a:cs typeface="+mn-cs"/>
              </a:rPr>
              <a:t>scoring the time series (Fig. </a:t>
            </a:r>
            <a:r>
              <a:rPr lang="en-US" sz="1200" b="0" i="0" kern="1200" dirty="0">
                <a:solidFill>
                  <a:schemeClr val="tx1"/>
                </a:solidFill>
                <a:effectLst/>
                <a:latin typeface="+mn-lt"/>
                <a:ea typeface="+mn-ea"/>
                <a:cs typeface="+mn-cs"/>
                <a:hlinkClick r:id="rId3"/>
              </a:rPr>
              <a:t>1a,d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Next, for all pairs of brain regions, we calculate the element-wise product of their </a:t>
            </a:r>
            <a:r>
              <a:rPr lang="en-US" sz="1200" b="0" i="1" kern="1200" dirty="0">
                <a:solidFill>
                  <a:schemeClr val="tx1"/>
                </a:solidFill>
                <a:effectLst/>
                <a:latin typeface="+mn-lt"/>
                <a:ea typeface="+mn-ea"/>
                <a:cs typeface="+mn-cs"/>
              </a:rPr>
              <a:t>z</a:t>
            </a:r>
            <a:r>
              <a:rPr lang="en-US" sz="1200" b="0" i="0" kern="1200" dirty="0">
                <a:solidFill>
                  <a:schemeClr val="tx1"/>
                </a:solidFill>
                <a:effectLst/>
                <a:latin typeface="+mn-lt"/>
                <a:ea typeface="+mn-ea"/>
                <a:cs typeface="+mn-cs"/>
              </a:rPr>
              <a:t>-scored time series (Fig. </a:t>
            </a:r>
            <a:r>
              <a:rPr lang="en-US" sz="1200" b="0" i="0" kern="1200" dirty="0">
                <a:solidFill>
                  <a:schemeClr val="tx1"/>
                </a:solidFill>
                <a:effectLst/>
                <a:latin typeface="+mn-lt"/>
                <a:ea typeface="+mn-ea"/>
                <a:cs typeface="+mn-cs"/>
                <a:hlinkClick r:id="rId3"/>
              </a:rPr>
              <a:t>1b,e</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results in a new set of time series, referred to as ‘edge time series’, whose elements represent the instantaneous co-fluctuation magnitude between pairs of brain regions and whose average across time is exactly equal to the Pearson correlation coefficient (Fig. </a:t>
            </a:r>
            <a:r>
              <a:rPr lang="en-US" sz="1200" b="0" i="0" kern="1200" dirty="0">
                <a:solidFill>
                  <a:schemeClr val="tx1"/>
                </a:solidFill>
                <a:effectLst/>
                <a:latin typeface="+mn-lt"/>
                <a:ea typeface="+mn-ea"/>
                <a:cs typeface="+mn-cs"/>
                <a:hlinkClick r:id="rId3"/>
              </a:rPr>
              <a:t>1c</a:t>
            </a:r>
            <a:r>
              <a:rPr lang="en-US" sz="1200" b="0" i="0" kern="12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hlinkClick r:id="rId4" tooltip="van Oort, E. S. et al. Functional parcellation using time courses of instantaneous connectivity. Neuroimage 170, 31–40 (2018)."/>
              </a:rPr>
              <a:t>20</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Co-fluctuation values are positive when activity of two regions deflects in the same direction at precisely the same moment in time, are negative when activity deflects in the opposite direction and are zero when activity is close to baseline.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Importantly, the magnitude of these edge time series is not systematically related to in-scanner motion (Supplementary Fig. </a:t>
            </a:r>
            <a:r>
              <a:rPr lang="en-US" sz="1200" b="0" i="0" kern="1200" dirty="0">
                <a:solidFill>
                  <a:schemeClr val="tx1"/>
                </a:solidFill>
                <a:effectLst/>
                <a:latin typeface="+mn-lt"/>
                <a:ea typeface="+mn-ea"/>
                <a:cs typeface="+mn-cs"/>
                <a:hlinkClick r:id="rId5"/>
              </a:rPr>
              <a:t>2</a:t>
            </a:r>
            <a:r>
              <a:rPr lang="en-US" sz="1200" b="0" i="0" kern="1200" dirty="0">
                <a:solidFill>
                  <a:schemeClr val="tx1"/>
                </a:solidFill>
                <a:effectLst/>
                <a:latin typeface="+mn-lt"/>
                <a:ea typeface="+mn-ea"/>
                <a:cs typeface="+mn-cs"/>
              </a:rPr>
              <a:t>). The third and final step involves calculating the element-wise product between pairs of edge time series. When repeated over all pairs of edges, the result is an edge-by-edge matrix whose elements are normalized to the interval [−1,1] (Figs. </a:t>
            </a:r>
            <a:r>
              <a:rPr lang="en-US" sz="1200" b="0" i="0" kern="1200" dirty="0">
                <a:solidFill>
                  <a:schemeClr val="tx1"/>
                </a:solidFill>
                <a:effectLst/>
                <a:latin typeface="+mn-lt"/>
                <a:ea typeface="+mn-ea"/>
                <a:cs typeface="+mn-cs"/>
                <a:hlinkClick r:id="rId3"/>
              </a:rPr>
              <a:t>1f</a:t>
            </a:r>
            <a:r>
              <a:rPr lang="en-US" sz="1200" b="0" i="0" kern="1200" dirty="0">
                <a:solidFill>
                  <a:schemeClr val="tx1"/>
                </a:solidFill>
                <a:effectLst/>
                <a:latin typeface="+mn-lt"/>
                <a:ea typeface="+mn-ea"/>
                <a:cs typeface="+mn-cs"/>
              </a:rPr>
              <a:t> and </a:t>
            </a:r>
            <a:r>
              <a:rPr lang="en-US" sz="1200" b="0" i="0" kern="1200" dirty="0">
                <a:solidFill>
                  <a:schemeClr val="tx1"/>
                </a:solidFill>
                <a:effectLst/>
                <a:latin typeface="+mn-lt"/>
                <a:ea typeface="+mn-ea"/>
                <a:cs typeface="+mn-cs"/>
                <a:hlinkClick r:id="rId6"/>
              </a:rPr>
              <a:t>2a</a:t>
            </a:r>
            <a:r>
              <a:rPr lang="en-US" sz="1200" b="0" i="0" kern="1200" dirty="0">
                <a:solidFill>
                  <a:schemeClr val="tx1"/>
                </a:solidFill>
                <a:effectLst/>
                <a:latin typeface="+mn-lt"/>
                <a:ea typeface="+mn-ea"/>
                <a:cs typeface="+mn-cs"/>
              </a:rPr>
              <a:t>; see </a:t>
            </a:r>
            <a:r>
              <a:rPr lang="en-US" sz="1200" b="0" i="0" kern="1200" dirty="0">
                <a:solidFill>
                  <a:schemeClr val="tx1"/>
                </a:solidFill>
                <a:effectLst/>
                <a:latin typeface="+mn-lt"/>
                <a:ea typeface="+mn-ea"/>
                <a:cs typeface="+mn-cs"/>
                <a:hlinkClick r:id="rId7"/>
              </a:rPr>
              <a:t>Methods</a:t>
            </a:r>
            <a:r>
              <a:rPr lang="en-US" sz="1200" b="0" i="0" kern="1200" dirty="0">
                <a:solidFill>
                  <a:schemeClr val="tx1"/>
                </a:solidFill>
                <a:effectLst/>
                <a:latin typeface="+mn-lt"/>
                <a:ea typeface="+mn-ea"/>
                <a:cs typeface="+mn-cs"/>
              </a:rPr>
              <a:t> for additional details on </a:t>
            </a:r>
            <a:r>
              <a:rPr lang="en-US" sz="1200" b="0" i="0" kern="1200" dirty="0" err="1">
                <a:solidFill>
                  <a:schemeClr val="tx1"/>
                </a:solidFill>
                <a:effectLst/>
                <a:latin typeface="+mn-lt"/>
                <a:ea typeface="+mn-ea"/>
                <a:cs typeface="+mn-cs"/>
              </a:rPr>
              <a:t>eFC</a:t>
            </a:r>
            <a:r>
              <a:rPr lang="en-US" sz="1200" b="0" i="0" kern="1200" dirty="0">
                <a:solidFill>
                  <a:schemeClr val="tx1"/>
                </a:solidFill>
                <a:effectLst/>
                <a:latin typeface="+mn-lt"/>
                <a:ea typeface="+mn-ea"/>
                <a:cs typeface="+mn-cs"/>
              </a:rPr>
              <a:t> construction).</a:t>
            </a:r>
            <a:endParaRPr lang="en-US" baseline="0" dirty="0"/>
          </a:p>
        </p:txBody>
      </p:sp>
      <p:sp>
        <p:nvSpPr>
          <p:cNvPr id="4" name="Slide Number Placeholder 3"/>
          <p:cNvSpPr>
            <a:spLocks noGrp="1"/>
          </p:cNvSpPr>
          <p:nvPr>
            <p:ph type="sldNum" sz="quarter" idx="10"/>
          </p:nvPr>
        </p:nvSpPr>
        <p:spPr/>
        <p:txBody>
          <a:bodyPr/>
          <a:lstStyle/>
          <a:p>
            <a:fld id="{2603286C-F7A1-4350-BEC4-0CE69D2172FE}" type="slidenum">
              <a:rPr lang="en-US" smtClean="0"/>
              <a:t>11</a:t>
            </a:fld>
            <a:endParaRPr lang="en-US"/>
          </a:p>
        </p:txBody>
      </p:sp>
    </p:spTree>
    <p:extLst>
      <p:ext uri="{BB962C8B-B14F-4D97-AF65-F5344CB8AC3E}">
        <p14:creationId xmlns:p14="http://schemas.microsoft.com/office/powerpoint/2010/main" val="313309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Supplementary Figure 3. Comparison of group-averaged </a:t>
            </a:r>
            <a:r>
              <a:rPr lang="en-US" dirty="0" err="1"/>
              <a:t>eFC</a:t>
            </a:r>
            <a:r>
              <a:rPr lang="en-US" dirty="0"/>
              <a:t> across datasets. Here, we show two-dimensional</a:t>
            </a:r>
          </a:p>
          <a:p>
            <a:r>
              <a:rPr lang="en-US" dirty="0"/>
              <a:t>histograms comparing the similarity of group-averaged </a:t>
            </a:r>
            <a:r>
              <a:rPr lang="en-US" dirty="0" err="1"/>
              <a:t>eFC</a:t>
            </a:r>
            <a:r>
              <a:rPr lang="en-US" dirty="0"/>
              <a:t> matrices for each of the three datasets: Human Connectome</a:t>
            </a:r>
          </a:p>
          <a:p>
            <a:r>
              <a:rPr lang="en-US" dirty="0"/>
              <a:t>Project, Midnight Scan Club, and the Healthy Brain Network Serial Scanning Initiative. Point size and color are proportional</a:t>
            </a:r>
          </a:p>
          <a:p>
            <a:r>
              <a:rPr lang="en-US" dirty="0"/>
              <a:t>to probability (see key in </a:t>
            </a:r>
            <a:r>
              <a:rPr lang="en-US" dirty="0" err="1"/>
              <a:t>gure</a:t>
            </a:r>
            <a:r>
              <a:rPr lang="en-US" dirty="0"/>
              <a:t>).</a:t>
            </a:r>
          </a:p>
        </p:txBody>
      </p:sp>
      <p:sp>
        <p:nvSpPr>
          <p:cNvPr id="4" name="Slide Number Placeholder 3"/>
          <p:cNvSpPr>
            <a:spLocks noGrp="1"/>
          </p:cNvSpPr>
          <p:nvPr>
            <p:ph type="sldNum" sz="quarter" idx="10"/>
          </p:nvPr>
        </p:nvSpPr>
        <p:spPr/>
        <p:txBody>
          <a:bodyPr/>
          <a:lstStyle/>
          <a:p>
            <a:fld id="{2603286C-F7A1-4350-BEC4-0CE69D2172FE}" type="slidenum">
              <a:rPr lang="en-US" smtClean="0"/>
              <a:t>12</a:t>
            </a:fld>
            <a:endParaRPr lang="en-US"/>
          </a:p>
        </p:txBody>
      </p:sp>
    </p:spTree>
    <p:extLst>
      <p:ext uri="{BB962C8B-B14F-4D97-AF65-F5344CB8AC3E}">
        <p14:creationId xmlns:p14="http://schemas.microsoft.com/office/powerpoint/2010/main" val="379678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eFC</a:t>
            </a:r>
            <a:r>
              <a:rPr lang="en-US" sz="1200" b="0" i="0" kern="1200" dirty="0">
                <a:solidFill>
                  <a:schemeClr val="tx1"/>
                </a:solidFill>
                <a:effectLst/>
                <a:latin typeface="+mn-lt"/>
                <a:ea typeface="+mn-ea"/>
                <a:cs typeface="+mn-cs"/>
              </a:rPr>
              <a:t> matrix in which rows and columns correspond to pairs of brain regions. </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Two-dimensional histogram of the relationship between </a:t>
            </a:r>
            <a:r>
              <a:rPr lang="en-US" sz="1200" b="0" i="0" kern="1200" dirty="0" err="1">
                <a:solidFill>
                  <a:schemeClr val="tx1"/>
                </a:solidFill>
                <a:effectLst/>
                <a:latin typeface="+mn-lt"/>
                <a:ea typeface="+mn-ea"/>
                <a:cs typeface="+mn-cs"/>
              </a:rPr>
              <a:t>eFC</a:t>
            </a:r>
            <a:r>
              <a:rPr lang="en-US" sz="1200" b="0" i="0" kern="1200" dirty="0">
                <a:solidFill>
                  <a:schemeClr val="tx1"/>
                </a:solidFill>
                <a:effectLst/>
                <a:latin typeface="+mn-lt"/>
                <a:ea typeface="+mn-ea"/>
                <a:cs typeface="+mn-cs"/>
              </a:rPr>
              <a:t> and the product of edges’ respective </a:t>
            </a:r>
            <a:r>
              <a:rPr lang="en-US" sz="1200" b="0" i="0" kern="1200" dirty="0" err="1">
                <a:solidFill>
                  <a:schemeClr val="tx1"/>
                </a:solidFill>
                <a:effectLst/>
                <a:latin typeface="+mn-lt"/>
                <a:ea typeface="+mn-ea"/>
                <a:cs typeface="+mn-cs"/>
              </a:rPr>
              <a:t>nFC</a:t>
            </a:r>
            <a:r>
              <a:rPr lang="en-US" sz="1200" b="0" i="0" kern="1200" dirty="0">
                <a:solidFill>
                  <a:schemeClr val="tx1"/>
                </a:solidFill>
                <a:effectLst/>
                <a:latin typeface="+mn-lt"/>
                <a:ea typeface="+mn-ea"/>
                <a:cs typeface="+mn-cs"/>
              </a:rPr>
              <a:t> weights. </a:t>
            </a:r>
            <a:r>
              <a:rPr lang="en-US" sz="1200" b="1"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 Two-dimensional histogram of the relationship between </a:t>
            </a:r>
            <a:r>
              <a:rPr lang="en-US" sz="1200" b="0" i="0" kern="1200" dirty="0" err="1">
                <a:solidFill>
                  <a:schemeClr val="tx1"/>
                </a:solidFill>
                <a:effectLst/>
                <a:latin typeface="+mn-lt"/>
                <a:ea typeface="+mn-ea"/>
                <a:cs typeface="+mn-cs"/>
              </a:rPr>
              <a:t>eFC</a:t>
            </a:r>
            <a:r>
              <a:rPr lang="en-US" sz="1200" b="0" i="0" kern="1200" dirty="0">
                <a:solidFill>
                  <a:schemeClr val="tx1"/>
                </a:solidFill>
                <a:effectLst/>
                <a:latin typeface="+mn-lt"/>
                <a:ea typeface="+mn-ea"/>
                <a:cs typeface="+mn-cs"/>
              </a:rPr>
              <a:t> and the surface area of the quadrilateral defined by the four nodes. </a:t>
            </a:r>
            <a:r>
              <a:rPr lang="en-US" sz="1200" b="1" i="0" kern="1200" dirty="0">
                <a:solidFill>
                  <a:schemeClr val="tx1"/>
                </a:solidFill>
                <a:effectLst/>
                <a:latin typeface="+mn-lt"/>
                <a:ea typeface="+mn-ea"/>
                <a:cs typeface="+mn-cs"/>
              </a:rPr>
              <a:t>e</a:t>
            </a:r>
            <a:r>
              <a:rPr lang="en-US" sz="1200" b="0" i="0" kern="1200" dirty="0">
                <a:solidFill>
                  <a:schemeClr val="tx1"/>
                </a:solidFill>
                <a:effectLst/>
                <a:latin typeface="+mn-lt"/>
                <a:ea typeface="+mn-ea"/>
                <a:cs typeface="+mn-cs"/>
              </a:rPr>
              <a:t>, Mean </a:t>
            </a:r>
            <a:r>
              <a:rPr lang="en-US" sz="1200" b="0" i="0" kern="1200" dirty="0" err="1">
                <a:solidFill>
                  <a:schemeClr val="tx1"/>
                </a:solidFill>
                <a:effectLst/>
                <a:latin typeface="+mn-lt"/>
                <a:ea typeface="+mn-ea"/>
                <a:cs typeface="+mn-cs"/>
              </a:rPr>
              <a:t>eFC</a:t>
            </a:r>
            <a:r>
              <a:rPr lang="en-US" sz="1200" b="0" i="0" kern="1200" dirty="0">
                <a:solidFill>
                  <a:schemeClr val="tx1"/>
                </a:solidFill>
                <a:effectLst/>
                <a:latin typeface="+mn-lt"/>
                <a:ea typeface="+mn-ea"/>
                <a:cs typeface="+mn-cs"/>
              </a:rPr>
              <a:t> among edges where both edges fall between systems (between; </a:t>
            </a:r>
            <a:r>
              <a:rPr lang="en-US" sz="1200" b="0" i="1" kern="1200" dirty="0">
                <a:solidFill>
                  <a:schemeClr val="tx1"/>
                </a:solidFill>
                <a:effectLst/>
                <a:latin typeface="+mn-lt"/>
                <a:ea typeface="+mn-ea"/>
                <a:cs typeface="+mn-cs"/>
              </a:rPr>
              <a:t>n</a:t>
            </a:r>
            <a:r>
              <a:rPr lang="en-US" sz="1200" b="0" i="0" kern="1200" dirty="0">
                <a:solidFill>
                  <a:schemeClr val="tx1"/>
                </a:solidFill>
                <a:effectLst/>
                <a:latin typeface="+mn-lt"/>
                <a:ea typeface="+mn-ea"/>
                <a:cs typeface="+mn-cs"/>
              </a:rPr>
              <a:t> = 2.3 × 10</a:t>
            </a:r>
            <a:r>
              <a:rPr lang="en-US" sz="1200" b="0" i="0" kern="1200" baseline="30000" dirty="0">
                <a:solidFill>
                  <a:schemeClr val="tx1"/>
                </a:solidFill>
                <a:effectLst/>
                <a:latin typeface="+mn-lt"/>
                <a:ea typeface="+mn-ea"/>
                <a:cs typeface="+mn-cs"/>
              </a:rPr>
              <a:t>8</a:t>
            </a:r>
            <a:r>
              <a:rPr lang="en-US" sz="1200" b="0" i="0" kern="1200" dirty="0">
                <a:solidFill>
                  <a:schemeClr val="tx1"/>
                </a:solidFill>
                <a:effectLst/>
                <a:latin typeface="+mn-lt"/>
                <a:ea typeface="+mn-ea"/>
                <a:cs typeface="+mn-cs"/>
              </a:rPr>
              <a:t>), where one edge falls within and the other between systems (mixture; </a:t>
            </a:r>
            <a:r>
              <a:rPr lang="en-US" sz="1200" b="0" i="1" kern="1200" dirty="0">
                <a:solidFill>
                  <a:schemeClr val="tx1"/>
                </a:solidFill>
                <a:effectLst/>
                <a:latin typeface="+mn-lt"/>
                <a:ea typeface="+mn-ea"/>
                <a:cs typeface="+mn-cs"/>
              </a:rPr>
              <a:t>n</a:t>
            </a:r>
            <a:r>
              <a:rPr lang="en-US" sz="1200" b="0" i="0" kern="1200" dirty="0">
                <a:solidFill>
                  <a:schemeClr val="tx1"/>
                </a:solidFill>
                <a:effectLst/>
                <a:latin typeface="+mn-lt"/>
                <a:ea typeface="+mn-ea"/>
                <a:cs typeface="+mn-cs"/>
              </a:rPr>
              <a:t> = 1.7 × 10</a:t>
            </a:r>
            <a:r>
              <a:rPr lang="en-US" sz="1200" b="0" i="0" kern="1200" baseline="30000" dirty="0">
                <a:solidFill>
                  <a:schemeClr val="tx1"/>
                </a:solidFill>
                <a:effectLst/>
                <a:latin typeface="+mn-lt"/>
                <a:ea typeface="+mn-ea"/>
                <a:cs typeface="+mn-cs"/>
              </a:rPr>
              <a:t>8</a:t>
            </a:r>
            <a:r>
              <a:rPr lang="en-US" sz="1200" b="0" i="0" kern="1200" dirty="0">
                <a:solidFill>
                  <a:schemeClr val="tx1"/>
                </a:solidFill>
                <a:effectLst/>
                <a:latin typeface="+mn-lt"/>
                <a:ea typeface="+mn-ea"/>
                <a:cs typeface="+mn-cs"/>
              </a:rPr>
              <a:t>) and where both edges fall within systems (within; </a:t>
            </a:r>
            <a:r>
              <a:rPr lang="en-US" sz="1200" b="0" i="1" kern="1200" dirty="0">
                <a:solidFill>
                  <a:schemeClr val="tx1"/>
                </a:solidFill>
                <a:effectLst/>
                <a:latin typeface="+mn-lt"/>
                <a:ea typeface="+mn-ea"/>
                <a:cs typeface="+mn-cs"/>
              </a:rPr>
              <a:t>n</a:t>
            </a:r>
            <a:r>
              <a:rPr lang="en-US" sz="1200" b="0" i="0" kern="1200" dirty="0">
                <a:solidFill>
                  <a:schemeClr val="tx1"/>
                </a:solidFill>
                <a:effectLst/>
                <a:latin typeface="+mn-lt"/>
                <a:ea typeface="+mn-ea"/>
                <a:cs typeface="+mn-cs"/>
              </a:rPr>
              <a:t> = 8.1 × 10</a:t>
            </a:r>
            <a:r>
              <a:rPr lang="en-US" sz="1200" b="0" i="0" kern="1200" baseline="30000" dirty="0">
                <a:solidFill>
                  <a:schemeClr val="tx1"/>
                </a:solidFill>
                <a:effectLst/>
                <a:latin typeface="+mn-lt"/>
                <a:ea typeface="+mn-ea"/>
                <a:cs typeface="+mn-cs"/>
              </a:rPr>
              <a:t>5</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f</a:t>
            </a:r>
            <a:r>
              <a:rPr lang="en-US" sz="1200" b="0" i="0" kern="1200" dirty="0">
                <a:solidFill>
                  <a:schemeClr val="tx1"/>
                </a:solidFill>
                <a:effectLst/>
                <a:latin typeface="+mn-lt"/>
                <a:ea typeface="+mn-ea"/>
                <a:cs typeface="+mn-cs"/>
              </a:rPr>
              <a:t>, Mean </a:t>
            </a:r>
            <a:r>
              <a:rPr lang="en-US" sz="1200" b="0" i="0" kern="1200" dirty="0" err="1">
                <a:solidFill>
                  <a:schemeClr val="tx1"/>
                </a:solidFill>
                <a:effectLst/>
                <a:latin typeface="+mn-lt"/>
                <a:ea typeface="+mn-ea"/>
                <a:cs typeface="+mn-cs"/>
              </a:rPr>
              <a:t>eFC</a:t>
            </a:r>
            <a:r>
              <a:rPr lang="en-US" sz="1200" b="0" i="0" kern="1200" dirty="0">
                <a:solidFill>
                  <a:schemeClr val="tx1"/>
                </a:solidFill>
                <a:effectLst/>
                <a:latin typeface="+mn-lt"/>
                <a:ea typeface="+mn-ea"/>
                <a:cs typeface="+mn-cs"/>
              </a:rPr>
              <a:t> among edges within 16 cognitive systems (</a:t>
            </a:r>
            <a:r>
              <a:rPr lang="en-US" sz="1200" b="0" i="1" kern="1200" dirty="0">
                <a:solidFill>
                  <a:schemeClr val="tx1"/>
                </a:solidFill>
                <a:effectLst/>
                <a:latin typeface="+mn-lt"/>
                <a:ea typeface="+mn-ea"/>
                <a:cs typeface="+mn-cs"/>
              </a:rPr>
              <a:t>n</a:t>
            </a:r>
            <a:r>
              <a:rPr lang="en-US" sz="1200" b="0" i="0" kern="1200" dirty="0">
                <a:solidFill>
                  <a:schemeClr val="tx1"/>
                </a:solidFill>
                <a:effectLst/>
                <a:latin typeface="+mn-lt"/>
                <a:ea typeface="+mn-ea"/>
                <a:cs typeface="+mn-cs"/>
              </a:rPr>
              <a:t> = 6.5 × 10</a:t>
            </a:r>
            <a:r>
              <a:rPr lang="en-US" sz="1200" b="0" i="0" kern="1200" baseline="30000" dirty="0">
                <a:solidFill>
                  <a:schemeClr val="tx1"/>
                </a:solidFill>
                <a:effectLst/>
                <a:latin typeface="+mn-lt"/>
                <a:ea typeface="+mn-ea"/>
                <a:cs typeface="+mn-cs"/>
              </a:rPr>
              <a:t>4</a:t>
            </a:r>
            <a:r>
              <a:rPr lang="en-US" sz="1200" b="0" i="0" kern="1200" dirty="0">
                <a:solidFill>
                  <a:schemeClr val="tx1"/>
                </a:solidFill>
                <a:effectLst/>
                <a:latin typeface="+mn-lt"/>
                <a:ea typeface="+mn-ea"/>
                <a:cs typeface="+mn-cs"/>
              </a:rPr>
              <a:t>). All results presented in this figure are derived from HCP data. Box plots, shown in green and overlaid on data points in </a:t>
            </a:r>
            <a:r>
              <a:rPr lang="en-US" sz="1200" b="1" i="0" kern="1200" dirty="0">
                <a:solidFill>
                  <a:schemeClr val="tx1"/>
                </a:solidFill>
                <a:effectLst/>
                <a:latin typeface="+mn-lt"/>
                <a:ea typeface="+mn-ea"/>
                <a:cs typeface="+mn-cs"/>
              </a:rPr>
              <a:t>e</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f</a:t>
            </a:r>
            <a:r>
              <a:rPr lang="en-US" sz="1200" b="0" i="0" kern="1200" dirty="0">
                <a:solidFill>
                  <a:schemeClr val="tx1"/>
                </a:solidFill>
                <a:effectLst/>
                <a:latin typeface="+mn-lt"/>
                <a:ea typeface="+mn-ea"/>
                <a:cs typeface="+mn-cs"/>
              </a:rPr>
              <a:t>, depict the interquartile range (IQR) and the median value of the distribution. Whiskers extend to the nearest points ±1.5× IQR above and below the 25th and 75th percentiles. Note that, in </a:t>
            </a:r>
            <a:r>
              <a:rPr lang="en-US" sz="1200" b="1" i="0" kern="1200" dirty="0">
                <a:solidFill>
                  <a:schemeClr val="tx1"/>
                </a:solidFill>
                <a:effectLst/>
                <a:latin typeface="+mn-lt"/>
                <a:ea typeface="+mn-ea"/>
                <a:cs typeface="+mn-cs"/>
              </a:rPr>
              <a:t>e</a:t>
            </a:r>
            <a:r>
              <a:rPr lang="en-US" sz="1200" b="0" i="0" kern="1200" dirty="0">
                <a:solidFill>
                  <a:schemeClr val="tx1"/>
                </a:solidFill>
                <a:effectLst/>
                <a:latin typeface="+mn-lt"/>
                <a:ea typeface="+mn-ea"/>
                <a:cs typeface="+mn-cs"/>
              </a:rPr>
              <a:t>, not all points can be displayed owing to the large number of edge–edge connections.</a:t>
            </a:r>
          </a:p>
          <a:p>
            <a:endParaRPr lang="en-US" sz="1200" b="0" i="0" kern="1200" dirty="0">
              <a:solidFill>
                <a:schemeClr val="tx1"/>
              </a:solidFill>
              <a:effectLst/>
              <a:latin typeface="+mn-lt"/>
              <a:ea typeface="+mn-ea"/>
              <a:cs typeface="+mn-cs"/>
            </a:endParaRPr>
          </a:p>
          <a:p>
            <a:r>
              <a:rPr lang="en-US" sz="1200" b="0" i="0" u="none" strike="noStrike" kern="1200" baseline="0" dirty="0">
                <a:solidFill>
                  <a:schemeClr val="tx1"/>
                </a:solidFill>
                <a:latin typeface="+mn-lt"/>
                <a:ea typeface="+mn-ea"/>
                <a:cs typeface="+mn-cs"/>
              </a:rPr>
              <a:t>In general, we found that </a:t>
            </a:r>
            <a:r>
              <a:rPr lang="en-US" sz="1200" b="0" i="0" u="none" strike="noStrike" kern="1200" baseline="0" dirty="0" err="1">
                <a:solidFill>
                  <a:schemeClr val="tx1"/>
                </a:solidFill>
                <a:latin typeface="+mn-lt"/>
                <a:ea typeface="+mn-ea"/>
                <a:cs typeface="+mn-cs"/>
              </a:rPr>
              <a:t>eFC</a:t>
            </a:r>
            <a:r>
              <a:rPr lang="en-US" sz="1200" b="0" i="0" u="none" strike="noStrike" kern="1200" baseline="0" dirty="0">
                <a:solidFill>
                  <a:schemeClr val="tx1"/>
                </a:solidFill>
                <a:latin typeface="+mn-lt"/>
                <a:ea typeface="+mn-ea"/>
                <a:cs typeface="+mn-cs"/>
              </a:rPr>
              <a:t> was significantly stronger</a:t>
            </a:r>
          </a:p>
          <a:p>
            <a:r>
              <a:rPr lang="en-US" sz="1200" b="0" i="0" u="none" strike="noStrike" kern="1200" baseline="0" dirty="0">
                <a:solidFill>
                  <a:schemeClr val="tx1"/>
                </a:solidFill>
                <a:latin typeface="+mn-lt"/>
                <a:ea typeface="+mn-ea"/>
                <a:cs typeface="+mn-cs"/>
              </a:rPr>
              <a:t>for within-community edges compared to the other two categories</a:t>
            </a:r>
          </a:p>
          <a:p>
            <a:r>
              <a:rPr lang="en-US" sz="1200" b="0" i="0" u="none" strike="noStrike" kern="1200" baseline="0" dirty="0">
                <a:solidFill>
                  <a:schemeClr val="tx1"/>
                </a:solidFill>
                <a:latin typeface="+mn-lt"/>
                <a:ea typeface="+mn-ea"/>
                <a:cs typeface="+mn-cs"/>
              </a:rPr>
              <a:t>(Fig. 2e). Interestingly, we found that </a:t>
            </a:r>
            <a:r>
              <a:rPr lang="en-US" sz="1200" b="0" i="0" u="none" strike="noStrike" kern="1200" baseline="0" dirty="0" err="1">
                <a:solidFill>
                  <a:schemeClr val="tx1"/>
                </a:solidFill>
                <a:latin typeface="+mn-lt"/>
                <a:ea typeface="+mn-ea"/>
                <a:cs typeface="+mn-cs"/>
              </a:rPr>
              <a:t>eFC</a:t>
            </a:r>
            <a:r>
              <a:rPr lang="en-US" sz="1200" b="0" i="0" u="none" strike="noStrike" kern="1200" baseline="0" dirty="0">
                <a:solidFill>
                  <a:schemeClr val="tx1"/>
                </a:solidFill>
                <a:latin typeface="+mn-lt"/>
                <a:ea typeface="+mn-ea"/>
                <a:cs typeface="+mn-cs"/>
              </a:rPr>
              <a:t> could be distinguished</a:t>
            </a:r>
          </a:p>
          <a:p>
            <a:r>
              <a:rPr lang="en-US" sz="1200" b="0" i="0" u="none" strike="noStrike" kern="1200" baseline="0" dirty="0">
                <a:solidFill>
                  <a:schemeClr val="tx1"/>
                </a:solidFill>
                <a:latin typeface="+mn-lt"/>
                <a:ea typeface="+mn-ea"/>
                <a:cs typeface="+mn-cs"/>
              </a:rPr>
              <a:t>further by dividing within-community edges by cognitive system22</a:t>
            </a:r>
          </a:p>
          <a:p>
            <a:r>
              <a:rPr lang="en-US" sz="1200" b="0" i="0" u="none" strike="noStrike" kern="1200" baseline="0" dirty="0">
                <a:solidFill>
                  <a:schemeClr val="tx1"/>
                </a:solidFill>
                <a:latin typeface="+mn-lt"/>
                <a:ea typeface="+mn-ea"/>
                <a:cs typeface="+mn-cs"/>
              </a:rPr>
              <a:t>(one-way</a:t>
            </a:r>
            <a:endParaRPr lang="en-US" dirty="0"/>
          </a:p>
        </p:txBody>
      </p:sp>
      <p:sp>
        <p:nvSpPr>
          <p:cNvPr id="4" name="Slide Number Placeholder 3"/>
          <p:cNvSpPr>
            <a:spLocks noGrp="1"/>
          </p:cNvSpPr>
          <p:nvPr>
            <p:ph type="sldNum" sz="quarter" idx="10"/>
          </p:nvPr>
        </p:nvSpPr>
        <p:spPr/>
        <p:txBody>
          <a:bodyPr/>
          <a:lstStyle/>
          <a:p>
            <a:fld id="{2603286C-F7A1-4350-BEC4-0CE69D2172FE}" type="slidenum">
              <a:rPr lang="en-US" smtClean="0"/>
              <a:t>13</a:t>
            </a:fld>
            <a:endParaRPr lang="en-US"/>
          </a:p>
        </p:txBody>
      </p:sp>
    </p:spTree>
    <p:extLst>
      <p:ext uri="{BB962C8B-B14F-4D97-AF65-F5344CB8AC3E}">
        <p14:creationId xmlns:p14="http://schemas.microsoft.com/office/powerpoint/2010/main" val="1390774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8D699E1-6F8E-426A-AFD0-7D0AF9650A9D}"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C071E-BE77-4E5D-A5A9-94D2DE7B897D}" type="slidenum">
              <a:rPr lang="en-US" smtClean="0"/>
              <a:t>‹#›</a:t>
            </a:fld>
            <a:endParaRPr lang="en-US"/>
          </a:p>
        </p:txBody>
      </p:sp>
    </p:spTree>
    <p:extLst>
      <p:ext uri="{BB962C8B-B14F-4D97-AF65-F5344CB8AC3E}">
        <p14:creationId xmlns:p14="http://schemas.microsoft.com/office/powerpoint/2010/main" val="3859172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D699E1-6F8E-426A-AFD0-7D0AF9650A9D}"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C071E-BE77-4E5D-A5A9-94D2DE7B897D}" type="slidenum">
              <a:rPr lang="en-US" smtClean="0"/>
              <a:t>‹#›</a:t>
            </a:fld>
            <a:endParaRPr lang="en-US"/>
          </a:p>
        </p:txBody>
      </p:sp>
    </p:spTree>
    <p:extLst>
      <p:ext uri="{BB962C8B-B14F-4D97-AF65-F5344CB8AC3E}">
        <p14:creationId xmlns:p14="http://schemas.microsoft.com/office/powerpoint/2010/main" val="2779453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D699E1-6F8E-426A-AFD0-7D0AF9650A9D}"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C071E-BE77-4E5D-A5A9-94D2DE7B897D}" type="slidenum">
              <a:rPr lang="en-US" smtClean="0"/>
              <a:t>‹#›</a:t>
            </a:fld>
            <a:endParaRPr lang="en-US"/>
          </a:p>
        </p:txBody>
      </p:sp>
    </p:spTree>
    <p:extLst>
      <p:ext uri="{BB962C8B-B14F-4D97-AF65-F5344CB8AC3E}">
        <p14:creationId xmlns:p14="http://schemas.microsoft.com/office/powerpoint/2010/main" val="758041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D699E1-6F8E-426A-AFD0-7D0AF9650A9D}"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C071E-BE77-4E5D-A5A9-94D2DE7B897D}" type="slidenum">
              <a:rPr lang="en-US" smtClean="0"/>
              <a:t>‹#›</a:t>
            </a:fld>
            <a:endParaRPr lang="en-US"/>
          </a:p>
        </p:txBody>
      </p:sp>
    </p:spTree>
    <p:extLst>
      <p:ext uri="{BB962C8B-B14F-4D97-AF65-F5344CB8AC3E}">
        <p14:creationId xmlns:p14="http://schemas.microsoft.com/office/powerpoint/2010/main" val="3962424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D699E1-6F8E-426A-AFD0-7D0AF9650A9D}"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C071E-BE77-4E5D-A5A9-94D2DE7B897D}" type="slidenum">
              <a:rPr lang="en-US" smtClean="0"/>
              <a:t>‹#›</a:t>
            </a:fld>
            <a:endParaRPr lang="en-US"/>
          </a:p>
        </p:txBody>
      </p:sp>
    </p:spTree>
    <p:extLst>
      <p:ext uri="{BB962C8B-B14F-4D97-AF65-F5344CB8AC3E}">
        <p14:creationId xmlns:p14="http://schemas.microsoft.com/office/powerpoint/2010/main" val="1836829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8D699E1-6F8E-426A-AFD0-7D0AF9650A9D}" type="datetimeFigureOut">
              <a:rPr lang="en-US" smtClean="0"/>
              <a:t>8/5/2022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C071E-BE77-4E5D-A5A9-94D2DE7B897D}" type="slidenum">
              <a:rPr lang="en-US" smtClean="0"/>
              <a:t>‹#›</a:t>
            </a:fld>
            <a:endParaRPr lang="en-US"/>
          </a:p>
        </p:txBody>
      </p:sp>
    </p:spTree>
    <p:extLst>
      <p:ext uri="{BB962C8B-B14F-4D97-AF65-F5344CB8AC3E}">
        <p14:creationId xmlns:p14="http://schemas.microsoft.com/office/powerpoint/2010/main" val="2033869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8D699E1-6F8E-426A-AFD0-7D0AF9650A9D}" type="datetimeFigureOut">
              <a:rPr lang="en-US" smtClean="0"/>
              <a:t>8/5/2022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6C071E-BE77-4E5D-A5A9-94D2DE7B897D}" type="slidenum">
              <a:rPr lang="en-US" smtClean="0"/>
              <a:t>‹#›</a:t>
            </a:fld>
            <a:endParaRPr lang="en-US"/>
          </a:p>
        </p:txBody>
      </p:sp>
    </p:spTree>
    <p:extLst>
      <p:ext uri="{BB962C8B-B14F-4D97-AF65-F5344CB8AC3E}">
        <p14:creationId xmlns:p14="http://schemas.microsoft.com/office/powerpoint/2010/main" val="3628928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8D699E1-6F8E-426A-AFD0-7D0AF9650A9D}" type="datetimeFigureOut">
              <a:rPr lang="en-US" smtClean="0"/>
              <a:t>8/5/2022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6C071E-BE77-4E5D-A5A9-94D2DE7B897D}" type="slidenum">
              <a:rPr lang="en-US" smtClean="0"/>
              <a:t>‹#›</a:t>
            </a:fld>
            <a:endParaRPr lang="en-US"/>
          </a:p>
        </p:txBody>
      </p:sp>
    </p:spTree>
    <p:extLst>
      <p:ext uri="{BB962C8B-B14F-4D97-AF65-F5344CB8AC3E}">
        <p14:creationId xmlns:p14="http://schemas.microsoft.com/office/powerpoint/2010/main" val="4146472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D699E1-6F8E-426A-AFD0-7D0AF9650A9D}" type="datetimeFigureOut">
              <a:rPr lang="en-US" smtClean="0"/>
              <a:t>8/5/2022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6C071E-BE77-4E5D-A5A9-94D2DE7B897D}" type="slidenum">
              <a:rPr lang="en-US" smtClean="0"/>
              <a:t>‹#›</a:t>
            </a:fld>
            <a:endParaRPr lang="en-US"/>
          </a:p>
        </p:txBody>
      </p:sp>
    </p:spTree>
    <p:extLst>
      <p:ext uri="{BB962C8B-B14F-4D97-AF65-F5344CB8AC3E}">
        <p14:creationId xmlns:p14="http://schemas.microsoft.com/office/powerpoint/2010/main" val="943657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D699E1-6F8E-426A-AFD0-7D0AF9650A9D}" type="datetimeFigureOut">
              <a:rPr lang="en-US" smtClean="0"/>
              <a:t>8/5/2022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C071E-BE77-4E5D-A5A9-94D2DE7B897D}" type="slidenum">
              <a:rPr lang="en-US" smtClean="0"/>
              <a:t>‹#›</a:t>
            </a:fld>
            <a:endParaRPr lang="en-US"/>
          </a:p>
        </p:txBody>
      </p:sp>
    </p:spTree>
    <p:extLst>
      <p:ext uri="{BB962C8B-B14F-4D97-AF65-F5344CB8AC3E}">
        <p14:creationId xmlns:p14="http://schemas.microsoft.com/office/powerpoint/2010/main" val="3943606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D699E1-6F8E-426A-AFD0-7D0AF9650A9D}" type="datetimeFigureOut">
              <a:rPr lang="en-US" smtClean="0"/>
              <a:t>8/5/2022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C071E-BE77-4E5D-A5A9-94D2DE7B897D}" type="slidenum">
              <a:rPr lang="en-US" smtClean="0"/>
              <a:t>‹#›</a:t>
            </a:fld>
            <a:endParaRPr lang="en-US"/>
          </a:p>
        </p:txBody>
      </p:sp>
    </p:spTree>
    <p:extLst>
      <p:ext uri="{BB962C8B-B14F-4D97-AF65-F5344CB8AC3E}">
        <p14:creationId xmlns:p14="http://schemas.microsoft.com/office/powerpoint/2010/main" val="3302025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D699E1-6F8E-426A-AFD0-7D0AF9650A9D}" type="datetimeFigureOut">
              <a:rPr lang="en-US" smtClean="0"/>
              <a:t>8/5/2022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6C071E-BE77-4E5D-A5A9-94D2DE7B897D}" type="slidenum">
              <a:rPr lang="en-US" smtClean="0"/>
              <a:t>‹#›</a:t>
            </a:fld>
            <a:endParaRPr lang="en-US"/>
          </a:p>
        </p:txBody>
      </p:sp>
    </p:spTree>
    <p:extLst>
      <p:ext uri="{BB962C8B-B14F-4D97-AF65-F5344CB8AC3E}">
        <p14:creationId xmlns:p14="http://schemas.microsoft.com/office/powerpoint/2010/main" val="3208480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nature.com/articles/s41593-020-00741-0#ref-CR4" TargetMode="External"/><Relationship Id="rId2" Type="http://schemas.openxmlformats.org/officeDocument/2006/relationships/hyperlink" Target="https://www.nature.com/articles/s41593-020-00741-0#ref-CR3" TargetMode="Externa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39838" y="4431555"/>
            <a:ext cx="9144000" cy="1655762"/>
          </a:xfrm>
        </p:spPr>
        <p:txBody>
          <a:bodyPr>
            <a:normAutofit/>
          </a:bodyPr>
          <a:lstStyle/>
          <a:p>
            <a:pPr algn="r"/>
            <a:r>
              <a:rPr lang="en-US" b="1" dirty="0" err="1"/>
              <a:t>Neuroinformatics</a:t>
            </a:r>
            <a:r>
              <a:rPr lang="en-US" b="1" dirty="0"/>
              <a:t> Journal Club Discussion</a:t>
            </a:r>
          </a:p>
          <a:p>
            <a:pPr algn="r"/>
            <a:r>
              <a:rPr lang="en-US" sz="2000" dirty="0"/>
              <a:t>Led by Aaron S. Kemp, MBA – PhD Candidate, UAMS</a:t>
            </a:r>
          </a:p>
          <a:p>
            <a:pPr algn="r"/>
            <a:r>
              <a:rPr lang="en-US" sz="2000" dirty="0"/>
              <a:t>08/05/22</a:t>
            </a:r>
          </a:p>
        </p:txBody>
      </p:sp>
      <p:grpSp>
        <p:nvGrpSpPr>
          <p:cNvPr id="5" name="Group 4"/>
          <p:cNvGrpSpPr/>
          <p:nvPr/>
        </p:nvGrpSpPr>
        <p:grpSpPr>
          <a:xfrm>
            <a:off x="346981" y="4805564"/>
            <a:ext cx="2225068" cy="1220796"/>
            <a:chOff x="2161310" y="4620732"/>
            <a:chExt cx="2081672" cy="113098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7482" t="24898" r="6131" b="28102"/>
            <a:stretch/>
          </p:blipFill>
          <p:spPr>
            <a:xfrm>
              <a:off x="2161310" y="4620732"/>
              <a:ext cx="2081672" cy="1130986"/>
            </a:xfrm>
            <a:prstGeom prst="rect">
              <a:avLst/>
            </a:prstGeom>
          </p:spPr>
        </p:pic>
        <p:pic>
          <p:nvPicPr>
            <p:cNvPr id="7" name="Picture 6"/>
            <p:cNvPicPr>
              <a:picLocks noChangeAspect="1"/>
            </p:cNvPicPr>
            <p:nvPr/>
          </p:nvPicPr>
          <p:blipFill rotWithShape="1">
            <a:blip r:embed="rId4"/>
            <a:srcRect l="3193"/>
            <a:stretch/>
          </p:blipFill>
          <p:spPr>
            <a:xfrm>
              <a:off x="2339164" y="5276994"/>
              <a:ext cx="1705644" cy="451143"/>
            </a:xfrm>
            <a:prstGeom prst="rect">
              <a:avLst/>
            </a:prstGeom>
          </p:spPr>
        </p:pic>
      </p:grpSp>
      <p:pic>
        <p:nvPicPr>
          <p:cNvPr id="4" name="Picture 3"/>
          <p:cNvPicPr>
            <a:picLocks noChangeAspect="1"/>
          </p:cNvPicPr>
          <p:nvPr/>
        </p:nvPicPr>
        <p:blipFill>
          <a:blip r:embed="rId5"/>
          <a:stretch>
            <a:fillRect/>
          </a:stretch>
        </p:blipFill>
        <p:spPr>
          <a:xfrm>
            <a:off x="346981" y="1518151"/>
            <a:ext cx="8488608" cy="2151408"/>
          </a:xfrm>
          <a:prstGeom prst="rect">
            <a:avLst/>
          </a:prstGeom>
        </p:spPr>
      </p:pic>
      <p:pic>
        <p:nvPicPr>
          <p:cNvPr id="8" name="Picture 7"/>
          <p:cNvPicPr>
            <a:picLocks noChangeAspect="1"/>
          </p:cNvPicPr>
          <p:nvPr/>
        </p:nvPicPr>
        <p:blipFill>
          <a:blip r:embed="rId6"/>
          <a:stretch>
            <a:fillRect/>
          </a:stretch>
        </p:blipFill>
        <p:spPr>
          <a:xfrm>
            <a:off x="303973" y="1230523"/>
            <a:ext cx="5004342" cy="201247"/>
          </a:xfrm>
          <a:prstGeom prst="rect">
            <a:avLst/>
          </a:prstGeom>
        </p:spPr>
      </p:pic>
      <p:pic>
        <p:nvPicPr>
          <p:cNvPr id="9" name="Picture 8"/>
          <p:cNvPicPr>
            <a:picLocks noChangeAspect="1"/>
          </p:cNvPicPr>
          <p:nvPr/>
        </p:nvPicPr>
        <p:blipFill>
          <a:blip r:embed="rId7"/>
          <a:stretch>
            <a:fillRect/>
          </a:stretch>
        </p:blipFill>
        <p:spPr>
          <a:xfrm>
            <a:off x="303973" y="316124"/>
            <a:ext cx="9067800" cy="609600"/>
          </a:xfrm>
          <a:prstGeom prst="rect">
            <a:avLst/>
          </a:prstGeom>
        </p:spPr>
      </p:pic>
    </p:spTree>
    <p:extLst>
      <p:ext uri="{BB962C8B-B14F-4D97-AF65-F5344CB8AC3E}">
        <p14:creationId xmlns:p14="http://schemas.microsoft.com/office/powerpoint/2010/main" val="2242784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xfrm>
            <a:off x="838200" y="1453662"/>
            <a:ext cx="10515600" cy="5169876"/>
          </a:xfrm>
        </p:spPr>
        <p:txBody>
          <a:bodyPr>
            <a:normAutofit fontScale="92500" lnSpcReduction="20000"/>
          </a:bodyPr>
          <a:lstStyle/>
          <a:p>
            <a:r>
              <a:rPr lang="en-US" dirty="0"/>
              <a:t>Network neuroscience has relied on a </a:t>
            </a:r>
            <a:r>
              <a:rPr lang="en-US" b="1" dirty="0"/>
              <a:t>node-centric network model </a:t>
            </a:r>
            <a:r>
              <a:rPr lang="en-US" dirty="0"/>
              <a:t>in which cells, populations and regions are linked to one another via anatomical or functional connections. This model cannot account for interactions of edges with one another. </a:t>
            </a:r>
          </a:p>
          <a:p>
            <a:r>
              <a:rPr lang="en-US" dirty="0"/>
              <a:t>This study introduces an </a:t>
            </a:r>
            <a:r>
              <a:rPr lang="en-US" b="1" dirty="0"/>
              <a:t>edge-centric network model </a:t>
            </a:r>
            <a:r>
              <a:rPr lang="en-US" dirty="0"/>
              <a:t>that generates constructs ‘</a:t>
            </a:r>
            <a:r>
              <a:rPr lang="en-US" b="1" dirty="0"/>
              <a:t>edge time series</a:t>
            </a:r>
            <a:r>
              <a:rPr lang="en-US" dirty="0"/>
              <a:t>’ and ‘</a:t>
            </a:r>
            <a:r>
              <a:rPr lang="en-US" b="1" dirty="0"/>
              <a:t>edge functional connectivity</a:t>
            </a:r>
            <a:r>
              <a:rPr lang="en-US" dirty="0"/>
              <a:t>’ (</a:t>
            </a:r>
            <a:r>
              <a:rPr lang="en-US" dirty="0" err="1"/>
              <a:t>eFC</a:t>
            </a:r>
            <a:r>
              <a:rPr lang="en-US" dirty="0"/>
              <a:t>). </a:t>
            </a:r>
          </a:p>
          <a:p>
            <a:r>
              <a:rPr lang="en-US" dirty="0"/>
              <a:t>Using network analysis, this study shows that, at rest, </a:t>
            </a:r>
            <a:r>
              <a:rPr lang="en-US" dirty="0" err="1"/>
              <a:t>eFC</a:t>
            </a:r>
            <a:r>
              <a:rPr lang="en-US" dirty="0"/>
              <a:t> is </a:t>
            </a:r>
            <a:r>
              <a:rPr lang="en-US" b="1" dirty="0"/>
              <a:t>consistent</a:t>
            </a:r>
            <a:r>
              <a:rPr lang="en-US" dirty="0"/>
              <a:t> across datasets and </a:t>
            </a:r>
            <a:r>
              <a:rPr lang="en-US" b="1" dirty="0"/>
              <a:t>reproducible</a:t>
            </a:r>
            <a:r>
              <a:rPr lang="en-US" dirty="0"/>
              <a:t> within the same individual over multiple scan sessions. </a:t>
            </a:r>
          </a:p>
          <a:p>
            <a:r>
              <a:rPr lang="en-US" dirty="0"/>
              <a:t>Clustering </a:t>
            </a:r>
            <a:r>
              <a:rPr lang="en-US" dirty="0" err="1"/>
              <a:t>eFC</a:t>
            </a:r>
            <a:r>
              <a:rPr lang="en-US" dirty="0"/>
              <a:t> yields </a:t>
            </a:r>
            <a:r>
              <a:rPr lang="en-US" b="1" dirty="0"/>
              <a:t>communities of edges </a:t>
            </a:r>
            <a:r>
              <a:rPr lang="en-US" dirty="0"/>
              <a:t>that naturally divide the brain into overlapping clusters, with regions in </a:t>
            </a:r>
            <a:r>
              <a:rPr lang="en-US" b="1" dirty="0"/>
              <a:t>sensorimotor</a:t>
            </a:r>
            <a:r>
              <a:rPr lang="en-US" dirty="0"/>
              <a:t> and </a:t>
            </a:r>
            <a:r>
              <a:rPr lang="en-US" b="1" dirty="0"/>
              <a:t>attentional </a:t>
            </a:r>
            <a:r>
              <a:rPr lang="en-US" dirty="0"/>
              <a:t>networks exhibiting the </a:t>
            </a:r>
            <a:r>
              <a:rPr lang="en-US" b="1" dirty="0"/>
              <a:t>greatest levels of overlap</a:t>
            </a:r>
            <a:r>
              <a:rPr lang="en-US" dirty="0"/>
              <a:t>. </a:t>
            </a:r>
          </a:p>
          <a:p>
            <a:r>
              <a:rPr lang="en-US" dirty="0"/>
              <a:t>Demonstrate that </a:t>
            </a:r>
            <a:r>
              <a:rPr lang="en-US" dirty="0" err="1"/>
              <a:t>eFC</a:t>
            </a:r>
            <a:r>
              <a:rPr lang="en-US" dirty="0"/>
              <a:t> is systematically </a:t>
            </a:r>
            <a:r>
              <a:rPr lang="en-US" b="1" dirty="0"/>
              <a:t>modulated</a:t>
            </a:r>
            <a:r>
              <a:rPr lang="en-US" dirty="0"/>
              <a:t> by variation in </a:t>
            </a:r>
            <a:r>
              <a:rPr lang="en-US" b="1" dirty="0"/>
              <a:t>sensory input</a:t>
            </a:r>
            <a:r>
              <a:rPr lang="en-US" dirty="0"/>
              <a:t>. In future work, the edge-centric approach could be useful for identifying novel biomarkers of disease, characterizing individual variation and mapping the architecture of highly resolved neural circuits.</a:t>
            </a:r>
          </a:p>
        </p:txBody>
      </p:sp>
    </p:spTree>
    <p:extLst>
      <p:ext uri="{BB962C8B-B14F-4D97-AF65-F5344CB8AC3E}">
        <p14:creationId xmlns:p14="http://schemas.microsoft.com/office/powerpoint/2010/main" val="2733457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26831" y="0"/>
            <a:ext cx="10920383" cy="6858000"/>
          </a:xfrm>
          <a:prstGeom prst="rect">
            <a:avLst/>
          </a:prstGeom>
        </p:spPr>
      </p:pic>
    </p:spTree>
    <p:extLst>
      <p:ext uri="{BB962C8B-B14F-4D97-AF65-F5344CB8AC3E}">
        <p14:creationId xmlns:p14="http://schemas.microsoft.com/office/powerpoint/2010/main" val="1666532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513090"/>
            <a:ext cx="12192000" cy="3831819"/>
          </a:xfrm>
          <a:prstGeom prst="rect">
            <a:avLst/>
          </a:prstGeom>
        </p:spPr>
      </p:pic>
      <p:sp>
        <p:nvSpPr>
          <p:cNvPr id="3" name="Title 2"/>
          <p:cNvSpPr>
            <a:spLocks noGrp="1"/>
          </p:cNvSpPr>
          <p:nvPr>
            <p:ph type="title"/>
          </p:nvPr>
        </p:nvSpPr>
        <p:spPr/>
        <p:txBody>
          <a:bodyPr/>
          <a:lstStyle/>
          <a:p>
            <a:r>
              <a:rPr lang="en-US" dirty="0"/>
              <a:t>Stability of </a:t>
            </a:r>
            <a:r>
              <a:rPr lang="en-US" dirty="0" err="1"/>
              <a:t>eFC</a:t>
            </a:r>
            <a:r>
              <a:rPr lang="en-US" dirty="0"/>
              <a:t> across datasets</a:t>
            </a:r>
          </a:p>
        </p:txBody>
      </p:sp>
    </p:spTree>
    <p:extLst>
      <p:ext uri="{BB962C8B-B14F-4D97-AF65-F5344CB8AC3E}">
        <p14:creationId xmlns:p14="http://schemas.microsoft.com/office/powerpoint/2010/main" val="3272709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1450" y="176212"/>
            <a:ext cx="11849100" cy="6505575"/>
          </a:xfrm>
          <a:prstGeom prst="rect">
            <a:avLst/>
          </a:prstGeom>
        </p:spPr>
      </p:pic>
    </p:spTree>
    <p:extLst>
      <p:ext uri="{BB962C8B-B14F-4D97-AF65-F5344CB8AC3E}">
        <p14:creationId xmlns:p14="http://schemas.microsoft.com/office/powerpoint/2010/main" val="216030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875317"/>
            <a:ext cx="12192000" cy="3107366"/>
          </a:xfrm>
          <a:prstGeom prst="rect">
            <a:avLst/>
          </a:prstGeom>
        </p:spPr>
      </p:pic>
    </p:spTree>
    <p:extLst>
      <p:ext uri="{BB962C8B-B14F-4D97-AF65-F5344CB8AC3E}">
        <p14:creationId xmlns:p14="http://schemas.microsoft.com/office/powerpoint/2010/main" val="2069937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23921" y="0"/>
            <a:ext cx="8744157" cy="6858000"/>
          </a:xfrm>
          <a:prstGeom prst="rect">
            <a:avLst/>
          </a:prstGeom>
        </p:spPr>
      </p:pic>
    </p:spTree>
    <p:extLst>
      <p:ext uri="{BB962C8B-B14F-4D97-AF65-F5344CB8AC3E}">
        <p14:creationId xmlns:p14="http://schemas.microsoft.com/office/powerpoint/2010/main" val="2250640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6507" y="0"/>
            <a:ext cx="11478986" cy="6858000"/>
          </a:xfrm>
          <a:prstGeom prst="rect">
            <a:avLst/>
          </a:prstGeom>
        </p:spPr>
      </p:pic>
    </p:spTree>
    <p:extLst>
      <p:ext uri="{BB962C8B-B14F-4D97-AF65-F5344CB8AC3E}">
        <p14:creationId xmlns:p14="http://schemas.microsoft.com/office/powerpoint/2010/main" val="276602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16788"/>
            <a:ext cx="12192000" cy="6424423"/>
          </a:xfrm>
          <a:prstGeom prst="rect">
            <a:avLst/>
          </a:prstGeom>
        </p:spPr>
      </p:pic>
    </p:spTree>
    <p:extLst>
      <p:ext uri="{BB962C8B-B14F-4D97-AF65-F5344CB8AC3E}">
        <p14:creationId xmlns:p14="http://schemas.microsoft.com/office/powerpoint/2010/main" val="1118681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Results (selected quotes from article)</a:t>
            </a:r>
          </a:p>
        </p:txBody>
      </p:sp>
      <p:sp>
        <p:nvSpPr>
          <p:cNvPr id="3" name="Content Placeholder 2"/>
          <p:cNvSpPr>
            <a:spLocks noGrp="1"/>
          </p:cNvSpPr>
          <p:nvPr>
            <p:ph idx="1"/>
          </p:nvPr>
        </p:nvSpPr>
        <p:spPr/>
        <p:txBody>
          <a:bodyPr>
            <a:normAutofit fontScale="77500" lnSpcReduction="20000"/>
          </a:bodyPr>
          <a:lstStyle/>
          <a:p>
            <a:r>
              <a:rPr lang="en-US" dirty="0"/>
              <a:t>“Here we presented a network model of human cerebral cortex that focused on edge–edge interactions. </a:t>
            </a:r>
          </a:p>
          <a:p>
            <a:r>
              <a:rPr lang="en-US" dirty="0"/>
              <a:t>The network formed by these interactions—a construct we referred to as </a:t>
            </a:r>
            <a:r>
              <a:rPr lang="en-US" dirty="0" err="1"/>
              <a:t>eFC</a:t>
            </a:r>
            <a:r>
              <a:rPr lang="en-US" dirty="0"/>
              <a:t>—was similar across datasets and more similar within individuals than between them. </a:t>
            </a:r>
          </a:p>
          <a:p>
            <a:r>
              <a:rPr lang="en-US" dirty="0"/>
              <a:t>When clustered, </a:t>
            </a:r>
            <a:r>
              <a:rPr lang="en-US" dirty="0" err="1"/>
              <a:t>eFC</a:t>
            </a:r>
            <a:r>
              <a:rPr lang="en-US" dirty="0"/>
              <a:t> provided a natural estimate of pervasively overlapping community structure. </a:t>
            </a:r>
          </a:p>
          <a:p>
            <a:r>
              <a:rPr lang="en-US" dirty="0"/>
              <a:t>We found that the amount of overlap varied across the cortex but peaked in sensorimotor and attention networks. </a:t>
            </a:r>
          </a:p>
          <a:p>
            <a:r>
              <a:rPr lang="en-US" dirty="0"/>
              <a:t>We found that brain regions associated with sensorimotor and attention networks participated in disproportionately many communities compared to other brain systems, but that, relative to one another, those same regions participated in similar sets of communities. </a:t>
            </a:r>
          </a:p>
          <a:p>
            <a:r>
              <a:rPr lang="en-US" dirty="0"/>
              <a:t>Lastly, we showed that </a:t>
            </a:r>
            <a:r>
              <a:rPr lang="en-US" dirty="0" err="1"/>
              <a:t>eFC</a:t>
            </a:r>
            <a:r>
              <a:rPr lang="en-US" dirty="0"/>
              <a:t> and community overlap varied systematically during passive viewing of movies.”</a:t>
            </a:r>
          </a:p>
        </p:txBody>
      </p:sp>
    </p:spTree>
    <p:extLst>
      <p:ext uri="{BB962C8B-B14F-4D97-AF65-F5344CB8AC3E}">
        <p14:creationId xmlns:p14="http://schemas.microsoft.com/office/powerpoint/2010/main" val="950456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(quotes from article)</a:t>
            </a:r>
          </a:p>
        </p:txBody>
      </p:sp>
      <p:sp>
        <p:nvSpPr>
          <p:cNvPr id="3" name="Content Placeholder 2"/>
          <p:cNvSpPr>
            <a:spLocks noGrp="1"/>
          </p:cNvSpPr>
          <p:nvPr>
            <p:ph idx="1"/>
          </p:nvPr>
        </p:nvSpPr>
        <p:spPr>
          <a:xfrm>
            <a:off x="838200" y="1603169"/>
            <a:ext cx="10809157" cy="4775675"/>
          </a:xfrm>
        </p:spPr>
        <p:txBody>
          <a:bodyPr>
            <a:normAutofit fontScale="85000" lnSpcReduction="20000"/>
          </a:bodyPr>
          <a:lstStyle/>
          <a:p>
            <a:r>
              <a:rPr lang="en-US" dirty="0"/>
              <a:t>“In this study, we developed a novel </a:t>
            </a:r>
            <a:r>
              <a:rPr lang="en-US" b="1" dirty="0"/>
              <a:t>edge-centric representation</a:t>
            </a:r>
            <a:r>
              <a:rPr lang="en-US" dirty="0"/>
              <a:t> of functional neuroimaging data that operates directly on observed time series. </a:t>
            </a:r>
          </a:p>
          <a:p>
            <a:r>
              <a:rPr lang="en-US" dirty="0"/>
              <a:t>Our method for estimating connection weights between edges can be viewed as a </a:t>
            </a:r>
            <a:r>
              <a:rPr lang="en-US" b="1" dirty="0"/>
              <a:t>temporal ‘unwrapping’ of the familiar Pearson correlation</a:t>
            </a:r>
            <a:r>
              <a:rPr lang="en-US" dirty="0"/>
              <a:t>—the measure frequently used to estimate the magnitude of </a:t>
            </a:r>
            <a:r>
              <a:rPr lang="en-US" dirty="0" err="1"/>
              <a:t>nFC</a:t>
            </a:r>
            <a:r>
              <a:rPr lang="en-US" dirty="0"/>
              <a:t> between pairs of brain regions. </a:t>
            </a:r>
          </a:p>
          <a:p>
            <a:r>
              <a:rPr lang="en-US" dirty="0"/>
              <a:t>Whereas the Pearson correlation coefficient calculates the time-averaged co-fluctuation magnitude for node pairs, we simply omit the averaging step, yielding </a:t>
            </a:r>
            <a:r>
              <a:rPr lang="en-US" b="1" dirty="0"/>
              <a:t>‘edge time series’, </a:t>
            </a:r>
            <a:r>
              <a:rPr lang="en-US" dirty="0"/>
              <a:t>which represent the </a:t>
            </a:r>
            <a:r>
              <a:rPr lang="en-US" b="1" dirty="0"/>
              <a:t>co-fluctuation magnitude </a:t>
            </a:r>
            <a:r>
              <a:rPr lang="en-US" dirty="0"/>
              <a:t>between two nodes at every instant in time. </a:t>
            </a:r>
          </a:p>
          <a:p>
            <a:r>
              <a:rPr lang="en-US" dirty="0"/>
              <a:t>This simple step enables us to track fluctuations in edge weight across time and, critically, allow for </a:t>
            </a:r>
            <a:r>
              <a:rPr lang="en-US" b="1" dirty="0"/>
              <a:t>dyadic relationships between edges</a:t>
            </a:r>
            <a:r>
              <a:rPr lang="en-US" dirty="0"/>
              <a:t>, creating an edge-centric representation of nervous system architecture.</a:t>
            </a:r>
          </a:p>
          <a:p>
            <a:r>
              <a:rPr lang="en-US" dirty="0"/>
              <a:t>If we interpret edge time series as a temporal unwrapping of </a:t>
            </a:r>
            <a:r>
              <a:rPr lang="en-US" dirty="0" err="1"/>
              <a:t>nFC</a:t>
            </a:r>
            <a:r>
              <a:rPr lang="en-US" dirty="0"/>
              <a:t>, which is thought to reflect the aggregate effect of communication processes between neural elements, then edge times series track, with high temporal resolution, the communication patterns between distributed neural elements.” </a:t>
            </a:r>
          </a:p>
        </p:txBody>
      </p:sp>
    </p:spTree>
    <p:extLst>
      <p:ext uri="{BB962C8B-B14F-4D97-AF65-F5344CB8AC3E}">
        <p14:creationId xmlns:p14="http://schemas.microsoft.com/office/powerpoint/2010/main" val="3861017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3DC942-0FF4-D10A-95C3-1D26D1BB7A03}"/>
              </a:ext>
            </a:extLst>
          </p:cNvPr>
          <p:cNvPicPr>
            <a:picLocks noChangeAspect="1"/>
          </p:cNvPicPr>
          <p:nvPr/>
        </p:nvPicPr>
        <p:blipFill>
          <a:blip r:embed="rId2"/>
          <a:stretch>
            <a:fillRect/>
          </a:stretch>
        </p:blipFill>
        <p:spPr>
          <a:xfrm>
            <a:off x="413857" y="0"/>
            <a:ext cx="11364285" cy="6470573"/>
          </a:xfrm>
          <a:prstGeom prst="rect">
            <a:avLst/>
          </a:prstGeom>
        </p:spPr>
      </p:pic>
      <p:sp>
        <p:nvSpPr>
          <p:cNvPr id="9" name="TextBox 8">
            <a:extLst>
              <a:ext uri="{FF2B5EF4-FFF2-40B4-BE49-F238E27FC236}">
                <a16:creationId xmlns:a16="http://schemas.microsoft.com/office/drawing/2014/main" id="{F595F6FB-5F50-2FB0-4C70-15E4B1845276}"/>
              </a:ext>
            </a:extLst>
          </p:cNvPr>
          <p:cNvSpPr txBox="1"/>
          <p:nvPr/>
        </p:nvSpPr>
        <p:spPr>
          <a:xfrm>
            <a:off x="125451" y="6208963"/>
            <a:ext cx="6094140" cy="523220"/>
          </a:xfrm>
          <a:prstGeom prst="rect">
            <a:avLst/>
          </a:prstGeom>
          <a:noFill/>
        </p:spPr>
        <p:txBody>
          <a:bodyPr wrap="square">
            <a:spAutoFit/>
          </a:bodyPr>
          <a:lstStyle/>
          <a:p>
            <a:r>
              <a:rPr lang="en-US" sz="1400" b="1" dirty="0"/>
              <a:t>Smith, Stephen M., et al. "Functional </a:t>
            </a:r>
            <a:r>
              <a:rPr lang="en-US" sz="1400" b="1" dirty="0" err="1"/>
              <a:t>connectomics</a:t>
            </a:r>
            <a:r>
              <a:rPr lang="en-US" sz="1400" b="1" dirty="0"/>
              <a:t> from resting-state fMRI." Trends in cognitive sciences 17.12 (2013): 666-682.</a:t>
            </a:r>
          </a:p>
        </p:txBody>
      </p:sp>
      <p:pic>
        <p:nvPicPr>
          <p:cNvPr id="13" name="Picture 12">
            <a:extLst>
              <a:ext uri="{FF2B5EF4-FFF2-40B4-BE49-F238E27FC236}">
                <a16:creationId xmlns:a16="http://schemas.microsoft.com/office/drawing/2014/main" id="{E05A1603-A6EB-0ACF-CB8F-457FB14C8CA6}"/>
              </a:ext>
            </a:extLst>
          </p:cNvPr>
          <p:cNvPicPr>
            <a:picLocks noChangeAspect="1"/>
          </p:cNvPicPr>
          <p:nvPr/>
        </p:nvPicPr>
        <p:blipFill>
          <a:blip r:embed="rId3"/>
          <a:stretch>
            <a:fillRect/>
          </a:stretch>
        </p:blipFill>
        <p:spPr>
          <a:xfrm>
            <a:off x="8933326" y="1400584"/>
            <a:ext cx="2675093" cy="2683836"/>
          </a:xfrm>
          <a:prstGeom prst="rect">
            <a:avLst/>
          </a:prstGeom>
        </p:spPr>
      </p:pic>
    </p:spTree>
    <p:extLst>
      <p:ext uri="{BB962C8B-B14F-4D97-AF65-F5344CB8AC3E}">
        <p14:creationId xmlns:p14="http://schemas.microsoft.com/office/powerpoint/2010/main" val="400758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Directions</a:t>
            </a:r>
          </a:p>
        </p:txBody>
      </p:sp>
      <p:sp>
        <p:nvSpPr>
          <p:cNvPr id="3" name="Content Placeholder 2"/>
          <p:cNvSpPr>
            <a:spLocks noGrp="1"/>
          </p:cNvSpPr>
          <p:nvPr>
            <p:ph idx="1"/>
          </p:nvPr>
        </p:nvSpPr>
        <p:spPr/>
        <p:txBody>
          <a:bodyPr>
            <a:normAutofit/>
          </a:bodyPr>
          <a:lstStyle/>
          <a:p>
            <a:r>
              <a:rPr lang="en-US" dirty="0" err="1"/>
              <a:t>eFC</a:t>
            </a:r>
            <a:r>
              <a:rPr lang="en-US" dirty="0"/>
              <a:t> might be useful in applications of machine learning and classification of neuroimaging data</a:t>
            </a:r>
          </a:p>
          <a:p>
            <a:r>
              <a:rPr lang="en-US" dirty="0"/>
              <a:t>Essentially, </a:t>
            </a:r>
            <a:r>
              <a:rPr lang="en-US" dirty="0" err="1"/>
              <a:t>eFC</a:t>
            </a:r>
            <a:r>
              <a:rPr lang="en-US" dirty="0"/>
              <a:t> time series offer a moment-to-moment assessment of how strongly two nodes (brain regions) co-fluctuate with one another, providing an estimate of </a:t>
            </a:r>
            <a:r>
              <a:rPr lang="en-US" b="1" dirty="0"/>
              <a:t>time-varying </a:t>
            </a:r>
            <a:r>
              <a:rPr lang="en-US" b="1" dirty="0" err="1"/>
              <a:t>nFC</a:t>
            </a:r>
            <a:r>
              <a:rPr lang="en-US" b="1" dirty="0"/>
              <a:t> without the requirement that we specify a window</a:t>
            </a:r>
            <a:r>
              <a:rPr lang="en-US" dirty="0"/>
              <a:t>. </a:t>
            </a:r>
          </a:p>
          <a:p>
            <a:r>
              <a:rPr lang="en-US" dirty="0"/>
              <a:t>This overcomes one of the main limitations of sliding window estimates of time-varying </a:t>
            </a:r>
            <a:r>
              <a:rPr lang="en-US" dirty="0" err="1"/>
              <a:t>nFC</a:t>
            </a:r>
            <a:r>
              <a:rPr lang="en-US" dirty="0"/>
              <a:t>, namely that the use of a window leads to a ‘blurring’ of events across time</a:t>
            </a:r>
          </a:p>
        </p:txBody>
      </p:sp>
    </p:spTree>
    <p:extLst>
      <p:ext uri="{BB962C8B-B14F-4D97-AF65-F5344CB8AC3E}">
        <p14:creationId xmlns:p14="http://schemas.microsoft.com/office/powerpoint/2010/main" val="3734851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76578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89545" y="0"/>
            <a:ext cx="8612909" cy="6858000"/>
          </a:xfrm>
          <a:prstGeom prst="rect">
            <a:avLst/>
          </a:prstGeom>
        </p:spPr>
      </p:pic>
    </p:spTree>
    <p:extLst>
      <p:ext uri="{BB962C8B-B14F-4D97-AF65-F5344CB8AC3E}">
        <p14:creationId xmlns:p14="http://schemas.microsoft.com/office/powerpoint/2010/main" val="2835442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494082"/>
            <a:ext cx="12192000" cy="3869835"/>
          </a:xfrm>
          <a:prstGeom prst="rect">
            <a:avLst/>
          </a:prstGeom>
        </p:spPr>
      </p:pic>
    </p:spTree>
    <p:extLst>
      <p:ext uri="{BB962C8B-B14F-4D97-AF65-F5344CB8AC3E}">
        <p14:creationId xmlns:p14="http://schemas.microsoft.com/office/powerpoint/2010/main" val="3111218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3C52D3-A9AC-14DE-6472-8714C0789333}"/>
              </a:ext>
            </a:extLst>
          </p:cNvPr>
          <p:cNvPicPr>
            <a:picLocks noChangeAspect="1"/>
          </p:cNvPicPr>
          <p:nvPr/>
        </p:nvPicPr>
        <p:blipFill>
          <a:blip r:embed="rId2"/>
          <a:stretch>
            <a:fillRect/>
          </a:stretch>
        </p:blipFill>
        <p:spPr>
          <a:xfrm>
            <a:off x="933450" y="226584"/>
            <a:ext cx="10325100" cy="5648325"/>
          </a:xfrm>
          <a:prstGeom prst="rect">
            <a:avLst/>
          </a:prstGeom>
        </p:spPr>
      </p:pic>
      <p:sp>
        <p:nvSpPr>
          <p:cNvPr id="6" name="TextBox 5">
            <a:extLst>
              <a:ext uri="{FF2B5EF4-FFF2-40B4-BE49-F238E27FC236}">
                <a16:creationId xmlns:a16="http://schemas.microsoft.com/office/drawing/2014/main" id="{C64F2B32-2D5D-6076-38D8-F2EC138C6B4E}"/>
              </a:ext>
            </a:extLst>
          </p:cNvPr>
          <p:cNvSpPr txBox="1"/>
          <p:nvPr/>
        </p:nvSpPr>
        <p:spPr>
          <a:xfrm>
            <a:off x="355446" y="6108196"/>
            <a:ext cx="10903104" cy="523220"/>
          </a:xfrm>
          <a:prstGeom prst="rect">
            <a:avLst/>
          </a:prstGeom>
          <a:noFill/>
        </p:spPr>
        <p:txBody>
          <a:bodyPr wrap="square">
            <a:spAutoFit/>
          </a:bodyPr>
          <a:lstStyle/>
          <a:p>
            <a:r>
              <a:rPr lang="en-US" sz="1400" b="1" dirty="0"/>
              <a:t>Farahani, Farzad V. (2019). "Application of Graph Theory for Identifying Connectivity Patterns in Human Brain Networks: A Systematic Review". Frontiers in neuroscience (1662-4548), 13 .</a:t>
            </a:r>
          </a:p>
        </p:txBody>
      </p:sp>
    </p:spTree>
    <p:extLst>
      <p:ext uri="{BB962C8B-B14F-4D97-AF65-F5344CB8AC3E}">
        <p14:creationId xmlns:p14="http://schemas.microsoft.com/office/powerpoint/2010/main" val="2305098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CED23B-5832-C585-16CB-1A3200F8D2A7}"/>
              </a:ext>
            </a:extLst>
          </p:cNvPr>
          <p:cNvPicPr>
            <a:picLocks noChangeAspect="1"/>
          </p:cNvPicPr>
          <p:nvPr/>
        </p:nvPicPr>
        <p:blipFill>
          <a:blip r:embed="rId3"/>
          <a:stretch>
            <a:fillRect/>
          </a:stretch>
        </p:blipFill>
        <p:spPr>
          <a:xfrm>
            <a:off x="528858" y="523220"/>
            <a:ext cx="8213698" cy="6171703"/>
          </a:xfrm>
          <a:prstGeom prst="rect">
            <a:avLst/>
          </a:prstGeom>
        </p:spPr>
      </p:pic>
      <p:sp>
        <p:nvSpPr>
          <p:cNvPr id="5" name="TextBox 4">
            <a:extLst>
              <a:ext uri="{FF2B5EF4-FFF2-40B4-BE49-F238E27FC236}">
                <a16:creationId xmlns:a16="http://schemas.microsoft.com/office/drawing/2014/main" id="{4BDCC64D-1472-9858-2F10-CFA66FABC759}"/>
              </a:ext>
            </a:extLst>
          </p:cNvPr>
          <p:cNvSpPr txBox="1"/>
          <p:nvPr/>
        </p:nvSpPr>
        <p:spPr>
          <a:xfrm>
            <a:off x="189571" y="0"/>
            <a:ext cx="10903104" cy="523220"/>
          </a:xfrm>
          <a:prstGeom prst="rect">
            <a:avLst/>
          </a:prstGeom>
          <a:noFill/>
        </p:spPr>
        <p:txBody>
          <a:bodyPr wrap="square">
            <a:spAutoFit/>
          </a:bodyPr>
          <a:lstStyle/>
          <a:p>
            <a:r>
              <a:rPr lang="en-US" sz="1400" b="1" dirty="0"/>
              <a:t>Farahani, Farzad V. (2019). "Application of Graph Theory for Identifying Connectivity Patterns in Human Brain Networks: A Systematic Review". Frontiers in neuroscience (1662-4548), 13 .</a:t>
            </a:r>
          </a:p>
        </p:txBody>
      </p:sp>
      <p:pic>
        <p:nvPicPr>
          <p:cNvPr id="6" name="Picture 5">
            <a:extLst>
              <a:ext uri="{FF2B5EF4-FFF2-40B4-BE49-F238E27FC236}">
                <a16:creationId xmlns:a16="http://schemas.microsoft.com/office/drawing/2014/main" id="{DF3F86B2-35B4-A1F6-B8C6-D6E81AB702B2}"/>
              </a:ext>
            </a:extLst>
          </p:cNvPr>
          <p:cNvPicPr>
            <a:picLocks noChangeAspect="1"/>
          </p:cNvPicPr>
          <p:nvPr/>
        </p:nvPicPr>
        <p:blipFill rotWithShape="1">
          <a:blip r:embed="rId4"/>
          <a:srcRect t="1" b="-32089"/>
          <a:stretch/>
        </p:blipFill>
        <p:spPr>
          <a:xfrm>
            <a:off x="6680554" y="751542"/>
            <a:ext cx="5314442" cy="3898422"/>
          </a:xfrm>
          <a:prstGeom prst="rect">
            <a:avLst/>
          </a:prstGeom>
          <a:solidFill>
            <a:schemeClr val="bg1"/>
          </a:solidFill>
        </p:spPr>
      </p:pic>
      <p:pic>
        <p:nvPicPr>
          <p:cNvPr id="7" name="Picture 6">
            <a:extLst>
              <a:ext uri="{FF2B5EF4-FFF2-40B4-BE49-F238E27FC236}">
                <a16:creationId xmlns:a16="http://schemas.microsoft.com/office/drawing/2014/main" id="{DB3607C6-795D-1376-6256-C43047D43337}"/>
              </a:ext>
            </a:extLst>
          </p:cNvPr>
          <p:cNvPicPr>
            <a:picLocks noChangeAspect="1"/>
          </p:cNvPicPr>
          <p:nvPr/>
        </p:nvPicPr>
        <p:blipFill>
          <a:blip r:embed="rId5"/>
          <a:stretch>
            <a:fillRect/>
          </a:stretch>
        </p:blipFill>
        <p:spPr>
          <a:xfrm>
            <a:off x="6639411" y="4170467"/>
            <a:ext cx="5396727" cy="1747464"/>
          </a:xfrm>
          <a:prstGeom prst="rect">
            <a:avLst/>
          </a:prstGeom>
        </p:spPr>
      </p:pic>
    </p:spTree>
    <p:extLst>
      <p:ext uri="{BB962C8B-B14F-4D97-AF65-F5344CB8AC3E}">
        <p14:creationId xmlns:p14="http://schemas.microsoft.com/office/powerpoint/2010/main" val="384515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F8129775-1276-D5BF-42C1-1EE949C953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199" y="216514"/>
            <a:ext cx="9270175" cy="5996645"/>
          </a:xfrm>
          <a:prstGeom prst="rect">
            <a:avLst/>
          </a:prstGeom>
        </p:spPr>
      </p:pic>
      <p:sp>
        <p:nvSpPr>
          <p:cNvPr id="5" name="Rectangle 4">
            <a:extLst>
              <a:ext uri="{FF2B5EF4-FFF2-40B4-BE49-F238E27FC236}">
                <a16:creationId xmlns:a16="http://schemas.microsoft.com/office/drawing/2014/main" id="{3E6DD8C1-F52A-9838-9356-30E0EAB2D90E}"/>
              </a:ext>
            </a:extLst>
          </p:cNvPr>
          <p:cNvSpPr/>
          <p:nvPr/>
        </p:nvSpPr>
        <p:spPr>
          <a:xfrm>
            <a:off x="8017727" y="5735553"/>
            <a:ext cx="4263242" cy="738664"/>
          </a:xfrm>
          <a:prstGeom prst="rect">
            <a:avLst/>
          </a:prstGeom>
        </p:spPr>
        <p:txBody>
          <a:bodyPr wrap="square">
            <a:spAutoFit/>
          </a:bodyPr>
          <a:lstStyle/>
          <a:p>
            <a:r>
              <a:rPr lang="en-US" sz="1400" b="1" dirty="0"/>
              <a:t>Calhoun, Vince D., et al. The </a:t>
            </a:r>
            <a:r>
              <a:rPr lang="en-US" sz="1400" b="1" dirty="0" err="1"/>
              <a:t>chronnectome</a:t>
            </a:r>
            <a:r>
              <a:rPr lang="en-US" sz="1400" b="1" dirty="0"/>
              <a:t>: time-varying connectivity networks as the next frontier in fMRI data discovery. Neuron 84.2 (2014): 262-274.</a:t>
            </a:r>
          </a:p>
        </p:txBody>
      </p:sp>
    </p:spTree>
    <p:extLst>
      <p:ext uri="{BB962C8B-B14F-4D97-AF65-F5344CB8AC3E}">
        <p14:creationId xmlns:p14="http://schemas.microsoft.com/office/powerpoint/2010/main" val="1773866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dirty="0"/>
              <a:t>In traditional graph theoretic analyses of brain networks, functional connectivity (FC) between brain regions—measured as correlation or coherence—is interpreted as an indicator of inter-regional communication</a:t>
            </a:r>
            <a:r>
              <a:rPr lang="en-US" baseline="30000" dirty="0">
                <a:hlinkClick r:id="rId2" tooltip="Rubinov, M. &amp; Sporns, O. Neuroimage 52, 1059–1069 (2010)."/>
              </a:rPr>
              <a:t>3</a:t>
            </a:r>
            <a:r>
              <a:rPr lang="en-US" dirty="0"/>
              <a:t>. </a:t>
            </a:r>
          </a:p>
          <a:p>
            <a:r>
              <a:rPr lang="en-US" dirty="0"/>
              <a:t>Strong node FC is observed between two brain regions if they exhibit a high level of instantaneous co-fluctuation in their signals and reflects temporally correlated activity between brain regions. </a:t>
            </a:r>
          </a:p>
          <a:p>
            <a:r>
              <a:rPr lang="en-US" dirty="0" err="1"/>
              <a:t>Faskowitz</a:t>
            </a:r>
            <a:r>
              <a:rPr lang="en-US" dirty="0"/>
              <a:t> and colleagues</a:t>
            </a:r>
            <a:r>
              <a:rPr lang="en-US" baseline="30000" dirty="0">
                <a:hlinkClick r:id="rId3" tooltip="Faskowitz, J., Esfahlani, F.Z., Jo, Y., Sporns, O., Betzel, R.F. Nat. Neurosci. &#10;https://doi.org/10.1038/s41593-020-00719-y&#10;&#10; (2020)."/>
              </a:rPr>
              <a:t>4</a:t>
            </a:r>
            <a:r>
              <a:rPr lang="en-US" dirty="0"/>
              <a:t> introduced a new metric they call edge FC (</a:t>
            </a:r>
            <a:r>
              <a:rPr lang="en-US" dirty="0" err="1"/>
              <a:t>eFC</a:t>
            </a:r>
            <a:r>
              <a:rPr lang="en-US" dirty="0"/>
              <a:t>) to capture a different aspect of inter-regional communication: the dynamics of edges themselves. </a:t>
            </a:r>
          </a:p>
          <a:p>
            <a:r>
              <a:rPr lang="en-US" dirty="0"/>
              <a:t>If two sets of edges or connections co-fluctuate in concert, they exhibit strong </a:t>
            </a:r>
            <a:r>
              <a:rPr lang="en-US" dirty="0" err="1"/>
              <a:t>eFC</a:t>
            </a:r>
            <a:r>
              <a:rPr lang="en-US" dirty="0"/>
              <a:t> in this new framework. </a:t>
            </a:r>
          </a:p>
          <a:p>
            <a:r>
              <a:rPr lang="en-US" dirty="0"/>
              <a:t>The added benefits of tracking </a:t>
            </a:r>
            <a:r>
              <a:rPr lang="en-US" dirty="0" err="1"/>
              <a:t>eFC</a:t>
            </a:r>
            <a:r>
              <a:rPr lang="en-US" dirty="0"/>
              <a:t> across the brain are that it permits analysis of how communication patterns evolve over time and can reveal whether similar patterns of communication are occurring across different parts of the brain simultaneously.</a:t>
            </a:r>
          </a:p>
        </p:txBody>
      </p:sp>
      <p:pic>
        <p:nvPicPr>
          <p:cNvPr id="4" name="Picture 3"/>
          <p:cNvPicPr>
            <a:picLocks noChangeAspect="1"/>
          </p:cNvPicPr>
          <p:nvPr/>
        </p:nvPicPr>
        <p:blipFill>
          <a:blip r:embed="rId4"/>
          <a:stretch>
            <a:fillRect/>
          </a:stretch>
        </p:blipFill>
        <p:spPr>
          <a:xfrm>
            <a:off x="178411" y="131152"/>
            <a:ext cx="3629025" cy="781050"/>
          </a:xfrm>
          <a:prstGeom prst="rect">
            <a:avLst/>
          </a:prstGeom>
        </p:spPr>
      </p:pic>
      <p:pic>
        <p:nvPicPr>
          <p:cNvPr id="5" name="Picture 4"/>
          <p:cNvPicPr>
            <a:picLocks noChangeAspect="1"/>
          </p:cNvPicPr>
          <p:nvPr/>
        </p:nvPicPr>
        <p:blipFill>
          <a:blip r:embed="rId5"/>
          <a:stretch>
            <a:fillRect/>
          </a:stretch>
        </p:blipFill>
        <p:spPr>
          <a:xfrm>
            <a:off x="7952276" y="131152"/>
            <a:ext cx="3825455" cy="267433"/>
          </a:xfrm>
          <a:prstGeom prst="rect">
            <a:avLst/>
          </a:prstGeom>
        </p:spPr>
      </p:pic>
      <p:pic>
        <p:nvPicPr>
          <p:cNvPr id="6" name="Picture 5"/>
          <p:cNvPicPr>
            <a:picLocks noChangeAspect="1"/>
          </p:cNvPicPr>
          <p:nvPr/>
        </p:nvPicPr>
        <p:blipFill>
          <a:blip r:embed="rId6"/>
          <a:stretch>
            <a:fillRect/>
          </a:stretch>
        </p:blipFill>
        <p:spPr>
          <a:xfrm>
            <a:off x="270364" y="994263"/>
            <a:ext cx="1853320" cy="345953"/>
          </a:xfrm>
          <a:prstGeom prst="rect">
            <a:avLst/>
          </a:prstGeom>
        </p:spPr>
      </p:pic>
    </p:spTree>
    <p:extLst>
      <p:ext uri="{BB962C8B-B14F-4D97-AF65-F5344CB8AC3E}">
        <p14:creationId xmlns:p14="http://schemas.microsoft.com/office/powerpoint/2010/main" val="4025226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There were </a:t>
            </a:r>
            <a:r>
              <a:rPr lang="en-US" b="1" dirty="0"/>
              <a:t>three main goals </a:t>
            </a:r>
            <a:r>
              <a:rPr lang="en-US" dirty="0"/>
              <a:t>of the work aiming to introduce </a:t>
            </a:r>
            <a:r>
              <a:rPr lang="en-US" dirty="0" err="1"/>
              <a:t>eFC</a:t>
            </a:r>
            <a:r>
              <a:rPr lang="en-US" dirty="0"/>
              <a:t> to the network neuroscience community:</a:t>
            </a:r>
          </a:p>
          <a:p>
            <a:pPr lvl="1"/>
            <a:r>
              <a:rPr lang="en-US" dirty="0"/>
              <a:t>Develop a framework for analyzing </a:t>
            </a:r>
            <a:r>
              <a:rPr lang="en-US" dirty="0" err="1"/>
              <a:t>eFC</a:t>
            </a:r>
            <a:r>
              <a:rPr lang="en-US" dirty="0"/>
              <a:t> using three large, publicly available neuroimaging datasets, the </a:t>
            </a:r>
            <a:r>
              <a:rPr lang="en-US" b="1" dirty="0"/>
              <a:t>Human Connectome Project</a:t>
            </a:r>
            <a:r>
              <a:rPr lang="en-US" dirty="0"/>
              <a:t>, </a:t>
            </a:r>
            <a:r>
              <a:rPr lang="en-US" b="1" dirty="0"/>
              <a:t>Midnight Scan Club</a:t>
            </a:r>
            <a:r>
              <a:rPr lang="en-US" dirty="0"/>
              <a:t> and </a:t>
            </a:r>
            <a:r>
              <a:rPr lang="en-US" b="1" dirty="0"/>
              <a:t>Healthy Brain Network</a:t>
            </a:r>
            <a:r>
              <a:rPr lang="en-US" dirty="0"/>
              <a:t>, to establish feasibility and evaluate the stability of the metric.  </a:t>
            </a:r>
          </a:p>
          <a:p>
            <a:pPr lvl="1"/>
            <a:r>
              <a:rPr lang="en-US" dirty="0"/>
              <a:t>Partition </a:t>
            </a:r>
            <a:r>
              <a:rPr lang="en-US" b="1" dirty="0" err="1"/>
              <a:t>eFC</a:t>
            </a:r>
            <a:r>
              <a:rPr lang="en-US" b="1" dirty="0"/>
              <a:t> networks </a:t>
            </a:r>
            <a:r>
              <a:rPr lang="en-US" dirty="0"/>
              <a:t>to explore </a:t>
            </a:r>
            <a:r>
              <a:rPr lang="en-US" b="1" dirty="0"/>
              <a:t>community</a:t>
            </a:r>
            <a:r>
              <a:rPr lang="en-US" dirty="0"/>
              <a:t> structures derived from this novel metric.  </a:t>
            </a:r>
          </a:p>
          <a:p>
            <a:pPr lvl="1"/>
            <a:r>
              <a:rPr lang="en-US" dirty="0"/>
              <a:t>Assess how </a:t>
            </a:r>
            <a:r>
              <a:rPr lang="en-US" dirty="0" err="1"/>
              <a:t>eFC</a:t>
            </a:r>
            <a:r>
              <a:rPr lang="en-US" dirty="0"/>
              <a:t> can be </a:t>
            </a:r>
            <a:r>
              <a:rPr lang="en-US" b="1" dirty="0"/>
              <a:t>modulated </a:t>
            </a:r>
            <a:r>
              <a:rPr lang="en-US" dirty="0"/>
              <a:t>during brain states characterized by changes in </a:t>
            </a:r>
            <a:r>
              <a:rPr lang="en-US" b="1" dirty="0"/>
              <a:t>sensory input </a:t>
            </a:r>
            <a:r>
              <a:rPr lang="en-US" dirty="0"/>
              <a:t>during passive viewing of movies.</a:t>
            </a:r>
          </a:p>
        </p:txBody>
      </p:sp>
      <p:pic>
        <p:nvPicPr>
          <p:cNvPr id="4" name="Picture 3"/>
          <p:cNvPicPr>
            <a:picLocks noChangeAspect="1"/>
          </p:cNvPicPr>
          <p:nvPr/>
        </p:nvPicPr>
        <p:blipFill>
          <a:blip r:embed="rId3"/>
          <a:stretch>
            <a:fillRect/>
          </a:stretch>
        </p:blipFill>
        <p:spPr>
          <a:xfrm>
            <a:off x="178411" y="131152"/>
            <a:ext cx="3629025" cy="781050"/>
          </a:xfrm>
          <a:prstGeom prst="rect">
            <a:avLst/>
          </a:prstGeom>
        </p:spPr>
      </p:pic>
      <p:pic>
        <p:nvPicPr>
          <p:cNvPr id="5" name="Picture 4"/>
          <p:cNvPicPr>
            <a:picLocks noChangeAspect="1"/>
          </p:cNvPicPr>
          <p:nvPr/>
        </p:nvPicPr>
        <p:blipFill>
          <a:blip r:embed="rId4"/>
          <a:stretch>
            <a:fillRect/>
          </a:stretch>
        </p:blipFill>
        <p:spPr>
          <a:xfrm>
            <a:off x="7952276" y="131152"/>
            <a:ext cx="3825455" cy="267433"/>
          </a:xfrm>
          <a:prstGeom prst="rect">
            <a:avLst/>
          </a:prstGeom>
        </p:spPr>
      </p:pic>
      <p:pic>
        <p:nvPicPr>
          <p:cNvPr id="6" name="Picture 5"/>
          <p:cNvPicPr>
            <a:picLocks noChangeAspect="1"/>
          </p:cNvPicPr>
          <p:nvPr/>
        </p:nvPicPr>
        <p:blipFill>
          <a:blip r:embed="rId5"/>
          <a:stretch>
            <a:fillRect/>
          </a:stretch>
        </p:blipFill>
        <p:spPr>
          <a:xfrm>
            <a:off x="270364" y="994263"/>
            <a:ext cx="1853320" cy="345953"/>
          </a:xfrm>
          <a:prstGeom prst="rect">
            <a:avLst/>
          </a:prstGeom>
        </p:spPr>
      </p:pic>
    </p:spTree>
    <p:extLst>
      <p:ext uri="{BB962C8B-B14F-4D97-AF65-F5344CB8AC3E}">
        <p14:creationId xmlns:p14="http://schemas.microsoft.com/office/powerpoint/2010/main" val="1008861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602231" y="0"/>
            <a:ext cx="7104765" cy="6858000"/>
          </a:xfrm>
          <a:prstGeom prst="rect">
            <a:avLst/>
          </a:prstGeom>
        </p:spPr>
      </p:pic>
    </p:spTree>
    <p:extLst>
      <p:ext uri="{BB962C8B-B14F-4D97-AF65-F5344CB8AC3E}">
        <p14:creationId xmlns:p14="http://schemas.microsoft.com/office/powerpoint/2010/main" val="1597077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17154" y="0"/>
            <a:ext cx="9757691" cy="6858000"/>
          </a:xfrm>
          <a:prstGeom prst="rect">
            <a:avLst/>
          </a:prstGeom>
        </p:spPr>
      </p:pic>
    </p:spTree>
    <p:extLst>
      <p:ext uri="{BB962C8B-B14F-4D97-AF65-F5344CB8AC3E}">
        <p14:creationId xmlns:p14="http://schemas.microsoft.com/office/powerpoint/2010/main" val="9255439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8516</TotalTime>
  <Words>3925</Words>
  <Application>Microsoft Office PowerPoint</Application>
  <PresentationFormat>Widescreen</PresentationFormat>
  <Paragraphs>138</Paragraphs>
  <Slides>23</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PowerPoint Presentation</vt:lpstr>
      <vt:lpstr>Stability of eFC across datasets</vt:lpstr>
      <vt:lpstr>PowerPoint Presentation</vt:lpstr>
      <vt:lpstr>PowerPoint Presentation</vt:lpstr>
      <vt:lpstr>PowerPoint Presentation</vt:lpstr>
      <vt:lpstr>PowerPoint Presentation</vt:lpstr>
      <vt:lpstr>PowerPoint Presentation</vt:lpstr>
      <vt:lpstr>Key Results (selected quotes from article)</vt:lpstr>
      <vt:lpstr>Conclusions (quotes from article)</vt:lpstr>
      <vt:lpstr>Future Directions</vt:lpstr>
      <vt:lpstr>PowerPoint Presentation</vt:lpstr>
      <vt:lpstr>PowerPoint Presentation</vt:lpstr>
      <vt:lpstr>PowerPoint Presentation</vt:lpstr>
    </vt:vector>
  </TitlesOfParts>
  <Company>UAMS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Kemp, Aaron S.</dc:creator>
  <cp:lastModifiedBy>Kemp, Aaron S.</cp:lastModifiedBy>
  <cp:revision>118</cp:revision>
  <dcterms:created xsi:type="dcterms:W3CDTF">2021-08-25T16:06:51Z</dcterms:created>
  <dcterms:modified xsi:type="dcterms:W3CDTF">2022-08-05T20:38:33Z</dcterms:modified>
</cp:coreProperties>
</file>